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6"/>
  </p:notesMasterIdLst>
  <p:sldIdLst>
    <p:sldId id="256" r:id="rId2"/>
    <p:sldId id="257" r:id="rId3"/>
    <p:sldId id="258" r:id="rId4"/>
    <p:sldId id="301" r:id="rId5"/>
    <p:sldId id="300" r:id="rId6"/>
    <p:sldId id="259" r:id="rId7"/>
    <p:sldId id="260" r:id="rId8"/>
    <p:sldId id="261" r:id="rId9"/>
    <p:sldId id="262" r:id="rId10"/>
    <p:sldId id="263" r:id="rId11"/>
    <p:sldId id="264" r:id="rId12"/>
    <p:sldId id="265" r:id="rId13"/>
    <p:sldId id="278"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9" r:id="rId27"/>
    <p:sldId id="280" r:id="rId28"/>
    <p:sldId id="281" r:id="rId29"/>
    <p:sldId id="282" r:id="rId30"/>
    <p:sldId id="283" r:id="rId31"/>
    <p:sldId id="284" r:id="rId32"/>
    <p:sldId id="285" r:id="rId33"/>
    <p:sldId id="286" r:id="rId34"/>
    <p:sldId id="287"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1CF1E-97B9-47BE-A849-0E401836785B}" type="datetimeFigureOut">
              <a:rPr lang="fr-FR" smtClean="0"/>
              <a:pPr/>
              <a:t>30/04/2017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FB886-88E3-4B0E-8A21-472A73A6525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85FB886-88E3-4B0E-8A21-472A73A65256}"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6805A18-47BF-4E4E-84CE-5D47E07A746E}" type="slidenum">
              <a:rPr lang="fr-FR" smtClean="0"/>
              <a:pPr/>
              <a:t>‹N°›</a:t>
            </a:fld>
            <a:endParaRPr lang="fr-FR" dirty="0"/>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EF2E3B6-C6EC-4494-82C5-169BD9787A15}" type="datetimeFigureOut">
              <a:rPr lang="fr-FR" smtClean="0"/>
              <a:pPr/>
              <a:t>30/04/2017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6805A18-47BF-4E4E-84CE-5D47E07A746E}" type="slidenum">
              <a:rPr lang="fr-FR" smtClean="0"/>
              <a:pPr/>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F2E3B6-C6EC-4494-82C5-169BD9787A15}" type="datetimeFigureOut">
              <a:rPr lang="fr-FR" smtClean="0"/>
              <a:pPr/>
              <a:t>30/04/2017</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805A18-47BF-4E4E-84CE-5D47E07A746E}" type="slidenum">
              <a:rPr lang="fr-FR" smtClean="0"/>
              <a:pPr/>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wedg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s://fr.wikipedia.org/wiki/G%C3%A9om%C3%A9trie_complexe" TargetMode="External"/><Relationship Id="rId13" Type="http://schemas.openxmlformats.org/officeDocument/2006/relationships/hyperlink" Target="https://fr.wikipedia.org/wiki/Variable_al%C3%A9atoire" TargetMode="External"/><Relationship Id="rId3" Type="http://schemas.openxmlformats.org/officeDocument/2006/relationships/hyperlink" Target="https://fr.wikipedia.org/wiki/Analyse_(math%C3%A9matiques)" TargetMode="External"/><Relationship Id="rId7" Type="http://schemas.openxmlformats.org/officeDocument/2006/relationships/hyperlink" Target="https://fr.wikipedia.org/wiki/G%C3%A9om%C3%A9trie" TargetMode="External"/><Relationship Id="rId12" Type="http://schemas.openxmlformats.org/officeDocument/2006/relationships/hyperlink" Target="https://fr.wikipedia.org/w/index.php?title=Milieu_al%C3%A9atoire&amp;action=edit&amp;redlink=1" TargetMode="External"/><Relationship Id="rId2" Type="http://schemas.openxmlformats.org/officeDocument/2006/relationships/hyperlink" Target="https://fr.wikipedia.org/wiki/Alg%C3%A8bre" TargetMode="External"/><Relationship Id="rId1" Type="http://schemas.openxmlformats.org/officeDocument/2006/relationships/slideLayout" Target="../slideLayouts/slideLayout7.xml"/><Relationship Id="rId6" Type="http://schemas.openxmlformats.org/officeDocument/2006/relationships/hyperlink" Target="https://fr.wikipedia.org/wiki/Topologie_alg%C3%A9brique" TargetMode="External"/><Relationship Id="rId11" Type="http://schemas.openxmlformats.org/officeDocument/2006/relationships/hyperlink" Target="https://fr.wikipedia.org/wiki/Probabilit%C3%A9s" TargetMode="External"/><Relationship Id="rId5" Type="http://schemas.openxmlformats.org/officeDocument/2006/relationships/hyperlink" Target="https://fr.wikipedia.org/wiki/Topologie" TargetMode="External"/><Relationship Id="rId10" Type="http://schemas.openxmlformats.org/officeDocument/2006/relationships/hyperlink" Target="https://fr.wikipedia.org/wiki/G%C3%A9om%C3%A9trie_symplectique" TargetMode="External"/><Relationship Id="rId4" Type="http://schemas.openxmlformats.org/officeDocument/2006/relationships/hyperlink" Target="https://fr.wikipedia.org/wiki/Analyse_num%C3%A9rique" TargetMode="External"/><Relationship Id="rId9" Type="http://schemas.openxmlformats.org/officeDocument/2006/relationships/hyperlink" Target="https://fr.wikipedia.org/wiki/G%C3%A9om%C3%A9trie_riemannienne"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fr.wikipedia.org/w/index.php?title=Max_Planck_institute_for_Mathematics_in_the_Sciences&amp;action=edit&amp;redlink=1" TargetMode="External"/><Relationship Id="rId3" Type="http://schemas.openxmlformats.org/officeDocument/2006/relationships/hyperlink" Target="https://fr.wikipedia.org/wiki/Clay_Mathematics_Institute" TargetMode="External"/><Relationship Id="rId7" Type="http://schemas.openxmlformats.org/officeDocument/2006/relationships/hyperlink" Target="https://fr.wikipedia.org/wiki/Isaac_Newton_Institute" TargetMode="External"/><Relationship Id="rId2" Type="http://schemas.openxmlformats.org/officeDocument/2006/relationships/hyperlink" Target="https://fr.wikipedia.org/wiki/African_Institute_for_Mathematical_Sciences" TargetMode="External"/><Relationship Id="rId1" Type="http://schemas.openxmlformats.org/officeDocument/2006/relationships/slideLayout" Target="../slideLayouts/slideLayout7.xml"/><Relationship Id="rId6" Type="http://schemas.openxmlformats.org/officeDocument/2006/relationships/hyperlink" Target="https://fr.wikipedia.org/w/index.php?title=Institute_for_advanced_research&amp;action=edit&amp;redlink=1" TargetMode="External"/><Relationship Id="rId11" Type="http://schemas.openxmlformats.org/officeDocument/2006/relationships/hyperlink" Target="https://fr.wikipedia.org/wiki/Institut_Henri-Poincar%C3%A9" TargetMode="External"/><Relationship Id="rId5" Type="http://schemas.openxmlformats.org/officeDocument/2006/relationships/hyperlink" Target="https://fr.wikipedia.org/wiki/Institut_des_hautes_%C3%A9tudes_scientifiques" TargetMode="External"/><Relationship Id="rId10" Type="http://schemas.openxmlformats.org/officeDocument/2006/relationships/hyperlink" Target="https://fr.wikipedia.org/wiki/Santa_Fe_Institute" TargetMode="External"/><Relationship Id="rId4" Type="http://schemas.openxmlformats.org/officeDocument/2006/relationships/hyperlink" Target="https://fr.wikipedia.org/w/index.php?title=The_Geometry_center&amp;action=edit&amp;redlink=1" TargetMode="External"/><Relationship Id="rId9" Type="http://schemas.openxmlformats.org/officeDocument/2006/relationships/hyperlink" Target="https://fr.wikipedia.org/w/index.php?title=Reasearch_Institute_for_Mathematical_Sciences&amp;action=edit&amp;redlink=1"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0" y="928670"/>
            <a:ext cx="9144000" cy="4214842"/>
          </a:xfrm>
        </p:spPr>
        <p:txBody>
          <a:bodyPr>
            <a:normAutofit/>
          </a:bodyPr>
          <a:lstStyle/>
          <a:p>
            <a:pPr algn="ctr"/>
            <a:r>
              <a:rPr lang="fr-FR" sz="6700" dirty="0" smtClean="0"/>
              <a:t>Ethique </a:t>
            </a:r>
            <a:r>
              <a:rPr lang="fr-FR" sz="6700" dirty="0" smtClean="0"/>
              <a:t>et déontologie </a:t>
            </a:r>
            <a:br>
              <a:rPr lang="fr-FR" sz="6700" dirty="0" smtClean="0"/>
            </a:br>
            <a:r>
              <a:rPr lang="fr-FR" sz="6700" dirty="0" smtClean="0"/>
              <a:t>de la </a:t>
            </a:r>
            <a:r>
              <a:rPr lang="fr-FR" sz="6700" dirty="0" smtClean="0"/>
              <a:t>recherche</a:t>
            </a:r>
            <a:br>
              <a:rPr lang="fr-FR" sz="6700" dirty="0" smtClean="0"/>
            </a:br>
            <a:r>
              <a:rPr lang="fr-FR" sz="6700" dirty="0" smtClean="0"/>
              <a:t>                 </a:t>
            </a:r>
            <a:r>
              <a:rPr lang="fr-FR" sz="3600" b="1" dirty="0" smtClean="0"/>
              <a:t>Par Mouloud </a:t>
            </a:r>
            <a:r>
              <a:rPr lang="fr-FR" sz="3600" b="1" dirty="0" err="1" smtClean="0"/>
              <a:t>Abdelli</a:t>
            </a:r>
            <a:endParaRPr lang="fr-FR" sz="3600" b="1"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142844" y="0"/>
            <a:ext cx="9001156" cy="61709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Exemple de règles déontologiques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Le secret médical dans les professions de la santé et l'interdiction de dévoiler des informations sur leurs patients</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Le secret professionnel pour les avocats et l'interdiction de dévoiler des informations sur leurs clients</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L'interdiction pour un policier de profiter de sa fonction pour obtenir des avantages en sa faveur.</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285728"/>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rgbClr val="6A20E5"/>
              </a:solidFill>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4800" b="1" i="0" u="none" strike="noStrike" cap="none" normalizeH="0" baseline="0" dirty="0" smtClean="0">
              <a:ln>
                <a:noFill/>
              </a:ln>
              <a:solidFill>
                <a:srgbClr val="6A20E5"/>
              </a:solidFill>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6A20E5"/>
                </a:solidFill>
                <a:effectLst/>
                <a:latin typeface="Calibri" pitchFamily="34" charset="0"/>
                <a:ea typeface="Times New Roman" pitchFamily="18" charset="0"/>
                <a:cs typeface="Arial" pitchFamily="34" charset="0"/>
              </a:rPr>
              <a:t>Distinction entre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6A20E5"/>
                </a:solidFill>
                <a:effectLst/>
                <a:latin typeface="Calibri" pitchFamily="34" charset="0"/>
                <a:ea typeface="Times New Roman" pitchFamily="18"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6A20E5"/>
                </a:solidFill>
                <a:effectLst/>
                <a:latin typeface="Calibri" pitchFamily="34" charset="0"/>
                <a:ea typeface="Times New Roman" pitchFamily="18" charset="0"/>
                <a:cs typeface="Arial" pitchFamily="34" charset="0"/>
              </a:rPr>
              <a:t>éthique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6A20E5"/>
                </a:solidFill>
                <a:effectLst/>
                <a:latin typeface="Calibri" pitchFamily="34" charset="0"/>
                <a:ea typeface="Times New Roman" pitchFamily="18" charset="0"/>
                <a:cs typeface="Arial" pitchFamily="34" charset="0"/>
              </a:rPr>
              <a:t>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6A20E5"/>
                </a:solidFill>
                <a:effectLst/>
                <a:latin typeface="Calibri" pitchFamily="34" charset="0"/>
                <a:ea typeface="Times New Roman" pitchFamily="18" charset="0"/>
                <a:cs typeface="Arial" pitchFamily="34" charset="0"/>
              </a:rPr>
              <a:t>déontologie</a:t>
            </a:r>
            <a:endParaRPr kumimoji="0" lang="fr-FR"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14290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Le mot déontologie désigne l’ensemble des devoirs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et des obligations imposés aux membres d’un ordre ou d’une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association professionnelle.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Comme les règles de droit, les règles déontologiques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s’appliquent de manière identique à tous les membres du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groupe, dans</a:t>
            </a:r>
            <a:r>
              <a:rPr kumimoji="0" lang="fr-FR" sz="2800" b="0" i="0" u="none" strike="noStrike" cap="none" normalizeH="0" dirty="0" smtClean="0">
                <a:ln>
                  <a:noFill/>
                </a:ln>
                <a:effectLst/>
                <a:latin typeface="Calibri" pitchFamily="34" charset="0"/>
                <a:ea typeface="Times New Roman" pitchFamily="18" charset="0"/>
                <a:cs typeface="Arial" pitchFamily="34" charset="0"/>
              </a:rPr>
              <a:t> </a:t>
            </a: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toutes les situations de la pratique.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Une autorité est chargée de les faire respecter et d’imposer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des sanctions en cas de dérogation.</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Il n’est pas nécessaire, pour se conformer à la déontologie, de réfléchir aux valeurs qui la sous-tendent ni même de partager ces valeurs.</a:t>
            </a:r>
            <a:endParaRPr kumimoji="0" lang="fr-FR" sz="280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fr-FR" sz="2800" b="0"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L’éthique, au contraire, invite le professionnel</a:t>
            </a:r>
            <a:r>
              <a:rPr kumimoji="0" lang="fr-FR" sz="2800" b="0" i="0" u="none" strike="noStrike" cap="none" normalizeH="0" dirty="0" smtClean="0">
                <a:ln>
                  <a:noFill/>
                </a:ln>
                <a:solidFill>
                  <a:srgbClr val="0070C0"/>
                </a:solidFill>
                <a:effectLst/>
                <a:latin typeface="Calibri" pitchFamily="34" charset="0"/>
                <a:ea typeface="Times New Roman" pitchFamily="18" charset="0"/>
                <a:cs typeface="Arial" pitchFamily="34" charset="0"/>
              </a:rPr>
              <a:t> </a:t>
            </a:r>
            <a:r>
              <a:rPr kumimoji="0" lang="fr-FR" sz="2800" b="0"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à réfléchir sur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 les valeurs qui motivent son action et à choisir, sur cette base, la conduite la plus appropriée.</a:t>
            </a:r>
            <a:endParaRPr kumimoji="0" lang="fr-FR" sz="28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14290"/>
            <a:ext cx="8823385"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La réflexion éthique fait appel à </a:t>
            </a: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l’autonomie</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au jugement et au sens des responsabilités</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Quand</a:t>
            </a:r>
            <a:r>
              <a:rPr lang="fr-FR" sz="3200" dirty="0" smtClean="0">
                <a:latin typeface="Calibri" pitchFamily="34" charset="0"/>
                <a:ea typeface="Times New Roman" pitchFamily="18" charset="0"/>
                <a:cs typeface="Arial" pitchFamily="34" charset="0"/>
              </a:rPr>
              <a:t>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un ingénieur décide,</a:t>
            </a:r>
            <a:r>
              <a:rPr kumimoji="0" lang="fr-FR" sz="3200" b="0" i="0" u="none" strike="noStrike" cap="none" normalizeH="0" dirty="0" smtClean="0">
                <a:ln>
                  <a:noFill/>
                </a:ln>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sur la seule base de ses valeurs,</a:t>
            </a:r>
            <a:r>
              <a:rPr kumimoji="0" lang="fr-FR" sz="3200" b="0" i="0" u="none" strike="noStrike" cap="none" normalizeH="0" dirty="0" smtClean="0">
                <a:ln>
                  <a:noFill/>
                </a:ln>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de refuser une signature de complaisance, rien ne</a:t>
            </a:r>
            <a:r>
              <a:rPr kumimoji="0" lang="fr-FR" sz="3200" b="0" i="0" u="none" strike="noStrike" cap="none" normalizeH="0" dirty="0" smtClean="0">
                <a:ln>
                  <a:noFill/>
                </a:ln>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l’y oblige sauf lui-même.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La même décision,</a:t>
            </a:r>
            <a:r>
              <a:rPr kumimoji="0" lang="fr-FR" sz="3200" b="0" i="0" u="none" strike="noStrike" cap="none" normalizeH="0" dirty="0" smtClean="0">
                <a:ln>
                  <a:noFill/>
                </a:ln>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cependant, peut être dictée par</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un article du Code de déontologie des ingénieurs.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Il est fréquent que l’on obéisse</a:t>
            </a:r>
            <a:r>
              <a:rPr kumimoji="0" lang="fr-FR" sz="3200" b="0" i="0" u="none" strike="noStrike" cap="none" normalizeH="0" dirty="0" smtClean="0">
                <a:ln>
                  <a:noFill/>
                </a:ln>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aux règles parce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qu’elles émanent d’une autorité, parce que l’on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craint une sanction ou simplement par habitude</a:t>
            </a: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0"/>
            <a:ext cx="914400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32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3200" b="1" dirty="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D</a:t>
            </a:r>
            <a:r>
              <a:rPr kumimoji="0" lang="fr-FR" sz="3600" b="1" i="0" u="none" strike="noStrike" cap="none" normalizeH="0" baseline="0" dirty="0" smtClean="0">
                <a:ln>
                  <a:noFill/>
                </a:ln>
                <a:solidFill>
                  <a:srgbClr val="FF0000"/>
                </a:solidFill>
                <a:latin typeface="Calibri"/>
                <a:ea typeface="Calibri" pitchFamily="34" charset="0"/>
                <a:cs typeface="Arial" pitchFamily="34" charset="0"/>
              </a:rPr>
              <a:t>É</a:t>
            </a: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FINITIONS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Pour les fins du pr</a:t>
            </a:r>
            <a:r>
              <a:rPr lang="fr-FR" sz="3200" dirty="0">
                <a:latin typeface="Arial Unicode MS" pitchFamily="34" charset="-128"/>
                <a:ea typeface="Arial Unicode MS" pitchFamily="34" charset="-128"/>
                <a:cs typeface="Arial Unicode MS" pitchFamily="34" charset="-128"/>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sent document, nous allons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convenir des d</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finitions suivantes:</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0"/>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Morale</a:t>
            </a:r>
            <a:r>
              <a:rPr kumimoji="0" lang="fr-FR" sz="3200" b="1" i="0" u="none" strike="noStrike" cap="none" normalizeH="0" baseline="0" dirty="0" smtClean="0">
                <a:ln>
                  <a:noFill/>
                </a:ln>
                <a:effectLst/>
                <a:latin typeface="Arial" pitchFamily="34" charset="0"/>
                <a:ea typeface="Calibri" pitchFamily="34" charset="0"/>
                <a:cs typeface="Arial" pitchFamily="34" charset="0"/>
              </a:rPr>
              <a:t>:</a:t>
            </a: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orie relative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 conduite humaine en tant qu'elle a le bien pour objet.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Elle se r</a:t>
            </a:r>
            <a:r>
              <a:rPr kumimoji="0" lang="fr-FR" sz="3200" b="0" i="0" u="none" strike="noStrike" cap="none" normalizeH="0" baseline="0" dirty="0" smtClean="0">
                <a:ln>
                  <a:noFill/>
                </a:ln>
                <a:solidFill>
                  <a:schemeClr val="tx1"/>
                </a:solidFill>
                <a:effectLst/>
                <a:latin typeface="+mj-lt"/>
                <a:ea typeface="Calibri" pitchFamily="34" charset="0"/>
                <a:cs typeface="Arial" pitchFamily="34" charset="0"/>
              </a:rPr>
              <a:t>éfè</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 aussi aux mœurs, aux habitudes et aux 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gles de conduite admises</a:t>
            </a:r>
            <a:r>
              <a:rPr lang="fr-FR" sz="3200" dirty="0">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et pratiqu</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par la soci</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comme relevant du bien.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Elle se 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galement aux institutions qui permettent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dirty="0" smtClean="0">
                <a:ln>
                  <a:noFill/>
                </a:ln>
                <a:solidFill>
                  <a:schemeClr val="tx1"/>
                </a:solidFill>
                <a:effectLst/>
                <a:latin typeface="Calibri"/>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une soci</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dirty="0" smtClean="0">
                <a:ln>
                  <a:noFill/>
                </a:ln>
                <a:solidFill>
                  <a:schemeClr val="tx1"/>
                </a:solidFill>
                <a:effectLst/>
                <a:latin typeface="Calibri"/>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d'atteindre ses objectifs, plus particuli</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rement aux institutions d'ordre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juridique ou quasi-juridique. Le discours</a:t>
            </a:r>
            <a:r>
              <a:rPr lang="fr-FR" sz="3200" dirty="0">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moral est le plus souvent prescriptible.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9108391" cy="60016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Calibri"/>
                <a:ea typeface="Calibri" pitchFamily="34" charset="0"/>
                <a:cs typeface="Arial" pitchFamily="34" charset="0"/>
              </a:rPr>
              <a:t>É</a:t>
            </a: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thique</a:t>
            </a:r>
            <a:r>
              <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Art de diriger la conduite humaine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tenant compte, en conscience, des valeurs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 jeu.</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Elle se 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 aussi au produit d'une 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flexion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portant sur les valeurs afin de les critiquer,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les renouveler, et ce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 mesure des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changements que la vie quotidienne fait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merger.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Une telle 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flexion</a:t>
            </a:r>
            <a:r>
              <a:rPr kumimoji="0" lang="fr-FR" sz="32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 aliment</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 notamment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par la morale, par la philosophie,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par la psychologie et par la sociologie.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cet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gard, le discours</a:t>
            </a:r>
            <a:r>
              <a:rPr kumimoji="0" lang="fr-FR" sz="32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thique est appr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ciatif.</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Devoir</a:t>
            </a:r>
            <a:r>
              <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Direction pr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cise de la conduite command</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 par des valeurs donn</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D</a:t>
            </a:r>
            <a:r>
              <a:rPr kumimoji="0" lang="fr-FR" sz="3200" b="1" i="0" u="none" strike="noStrike" cap="none" normalizeH="0" baseline="0" dirty="0" smtClean="0">
                <a:ln>
                  <a:noFill/>
                </a:ln>
                <a:solidFill>
                  <a:srgbClr val="FF0000"/>
                </a:solidFill>
                <a:effectLst/>
                <a:latin typeface="Calibri"/>
                <a:ea typeface="Calibri" pitchFamily="34" charset="0"/>
                <a:cs typeface="Arial" pitchFamily="34" charset="0"/>
              </a:rPr>
              <a:t>é</a:t>
            </a: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ontologie</a:t>
            </a:r>
            <a:r>
              <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Ensemble des devoirs, des obligations et des responsabilit</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 qui incombent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une personne lors de l'exercice de ses fonctions.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Obligation</a:t>
            </a:r>
            <a:r>
              <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Lien d'ordre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thique qui assujettit l'action de l'individu aux imp</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ratifs du devoir.</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0"/>
            <a:ext cx="9144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Responsabilit</a:t>
            </a:r>
            <a:r>
              <a:rPr kumimoji="0" lang="fr-FR" sz="3200" b="1" i="0" u="none" strike="noStrike" cap="none" normalizeH="0" baseline="0" dirty="0" smtClean="0">
                <a:ln>
                  <a:noFill/>
                </a:ln>
                <a:solidFill>
                  <a:srgbClr val="FF0000"/>
                </a:solidFill>
                <a:effectLst/>
                <a:latin typeface="Calibri"/>
                <a:ea typeface="Calibri" pitchFamily="34" charset="0"/>
                <a:cs typeface="Arial" pitchFamily="34" charset="0"/>
              </a:rPr>
              <a:t>é</a:t>
            </a:r>
            <a:r>
              <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Obligation qui consiste d'une part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rendre compte de ses actes et de ceux dont on a la charge, et d'autre part,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assumer les cons</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quences de ses actes.</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Valeur</a:t>
            </a:r>
            <a:r>
              <a:rPr kumimoji="0" lang="fr-FR"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Ce qui est vrai, beau et bien, selon un jugement personnel plus ou moins en accord avec celui de la soci</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dans laquelle on vit.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valeur est donc li</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 </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nos aspirations individuelles ou collectives; elle constitue une pr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rence et une 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rence pour la conduite qui inspire nos gestes et nos d</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cisions.</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3200" b="1" dirty="0">
              <a:solidFill>
                <a:srgbClr val="000000"/>
              </a:solidFill>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La responsabilité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4800" b="1"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effectLst/>
                <a:latin typeface="Calibri" pitchFamily="34" charset="0"/>
                <a:ea typeface="Times New Roman" pitchFamily="18" charset="0"/>
                <a:cs typeface="Arial" pitchFamily="34" charset="0"/>
              </a:rPr>
              <a:t>par rapport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4800" b="1"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aux conséquences</a:t>
            </a:r>
            <a:endParaRPr kumimoji="0" lang="fr-FR" sz="4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0"/>
            <a:ext cx="9144000" cy="6858000"/>
          </a:xfrm>
        </p:spPr>
        <p:txBody>
          <a:bodyPr>
            <a:normAutofit/>
          </a:bodyPr>
          <a:lstStyle/>
          <a:p>
            <a:pPr>
              <a:buNone/>
            </a:pPr>
            <a:r>
              <a:rPr lang="fr-FR" dirty="0"/>
              <a:t> </a:t>
            </a:r>
            <a:endParaRPr lang="fr-FR" dirty="0" smtClean="0"/>
          </a:p>
          <a:p>
            <a:r>
              <a:rPr lang="fr-FR" b="1" u="sng" dirty="0" smtClean="0">
                <a:solidFill>
                  <a:srgbClr val="FF0000"/>
                </a:solidFill>
              </a:rPr>
              <a:t>Objectifs </a:t>
            </a:r>
            <a:r>
              <a:rPr lang="fr-FR" b="1" u="sng" dirty="0">
                <a:solidFill>
                  <a:srgbClr val="FF0000"/>
                </a:solidFill>
              </a:rPr>
              <a:t>de l’enseignement de cette matière :</a:t>
            </a:r>
            <a:endParaRPr lang="fr-FR" dirty="0">
              <a:solidFill>
                <a:srgbClr val="FF0000"/>
              </a:solidFill>
            </a:endParaRPr>
          </a:p>
          <a:p>
            <a:pPr algn="just">
              <a:buNone/>
            </a:pPr>
            <a:r>
              <a:rPr lang="fr-FR" dirty="0" smtClean="0"/>
              <a:t>    </a:t>
            </a:r>
            <a:r>
              <a:rPr lang="fr-FR" sz="4000" dirty="0" smtClean="0"/>
              <a:t>Cette </a:t>
            </a:r>
            <a:r>
              <a:rPr lang="fr-FR" sz="4000" dirty="0"/>
              <a:t>matière a pour objectif la préparation du futur enseignant-chercheur sur le plan aussi bien psychologique que méthodologique pour faire face à la mission de la recherche.</a:t>
            </a:r>
          </a:p>
          <a:p>
            <a:pPr>
              <a:buNone/>
            </a:pPr>
            <a:r>
              <a:rPr lang="fr-FR" dirty="0"/>
              <a:t> </a:t>
            </a:r>
          </a:p>
          <a:p>
            <a:r>
              <a:rPr lang="fr-FR" b="1" u="sng" dirty="0">
                <a:solidFill>
                  <a:srgbClr val="FF0000"/>
                </a:solidFill>
              </a:rPr>
              <a:t>Connaissances préalables recommandées :</a:t>
            </a:r>
            <a:endParaRPr lang="fr-FR" dirty="0">
              <a:solidFill>
                <a:srgbClr val="FF0000"/>
              </a:solidFill>
            </a:endParaRPr>
          </a:p>
          <a:p>
            <a:pPr>
              <a:buNone/>
            </a:pPr>
            <a:r>
              <a:rPr lang="fr-FR" dirty="0" smtClean="0"/>
              <a:t>    </a:t>
            </a:r>
            <a:r>
              <a:rPr lang="fr-FR" sz="4400" dirty="0" smtClean="0"/>
              <a:t>Bagage </a:t>
            </a:r>
            <a:r>
              <a:rPr lang="fr-FR" sz="4400" dirty="0"/>
              <a:t>minimal d’un universitaire</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142844" y="0"/>
            <a:ext cx="90011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3200" dirty="0" smtClean="0">
              <a:solidFill>
                <a:srgbClr val="000000"/>
              </a:solidFill>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Du point de vue déontologique</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c’est la conformité</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de l’action à la règle qui est importante.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Les conséquences de l’action ne font l’objet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d’aucune réflexion ou décision particulière</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a:t>
            </a:r>
            <a:endParaRPr kumimoji="0" lang="fr-FR" sz="3200" b="0" i="0" u="none" strike="noStrike" cap="none" normalizeH="0" baseline="0" dirty="0" smtClean="0">
              <a:ln>
                <a:noFill/>
              </a:ln>
              <a:effectLst/>
              <a:latin typeface="Arial" pitchFamily="34" charset="0"/>
              <a:cs typeface="Arial" pitchFamily="34" charset="0"/>
            </a:endParaRPr>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142844" y="0"/>
            <a:ext cx="900115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Du point de vue éthique</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au contraire, le professionnel est responsable des conséquences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de son action et le demeure même quand il choisit de se conformer à la règle.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Il doit chercher à minimiser les effets négatifs de sa décision et être prêt à la justifier, en expliquant ses raisons d’agir, devant toutes les personnes concernées.</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14282" y="0"/>
            <a:ext cx="8929718"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Reprenons l’exemple de la signature d</a:t>
            </a:r>
            <a:r>
              <a:rPr lang="fr-FR" sz="3200" baseline="0" dirty="0" smtClean="0">
                <a:latin typeface="Calibri" pitchFamily="34" charset="0"/>
                <a:ea typeface="Times New Roman" pitchFamily="18" charset="0"/>
                <a:cs typeface="Arial" pitchFamily="34" charset="0"/>
              </a:rPr>
              <a:t>e</a:t>
            </a:r>
            <a:r>
              <a:rPr lang="fr-FR" sz="3200" dirty="0" smtClean="0">
                <a:latin typeface="Calibri" pitchFamily="34" charset="0"/>
                <a:ea typeface="Times New Roman" pitchFamily="18" charset="0"/>
                <a:cs typeface="Arial" pitchFamily="34" charset="0"/>
              </a:rPr>
              <a:t> </a:t>
            </a: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complaisance</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Un ingénieur peut la refuser en disant</a:t>
            </a:r>
            <a:r>
              <a:rPr kumimoji="0" lang="fr-FR" sz="3200" b="0" i="0" u="none" strike="noStrike" cap="none" normalizeH="0" dirty="0" smtClean="0">
                <a:ln>
                  <a:noFill/>
                </a:ln>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simplement qu’il est obligé d’obéir aux règles de son ordre professionnel.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L’éthique lui demande davantage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  assumer personnellement ce refus,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  être capable de le justifier sur le plan des valeurs,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  reconnaître l’impact négatif de son choix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  et proposer, dans la mesure du possible, une façon d’y</a:t>
            </a:r>
          </a:p>
          <a:p>
            <a:pPr marL="0" marR="0" lvl="0" indent="0" algn="l" defTabSz="914400" rtl="0" eaLnBrk="1" fontAlgn="base" latinLnBrk="0" hangingPunct="1">
              <a:lnSpc>
                <a:spcPct val="100000"/>
              </a:lnSpc>
              <a:spcBef>
                <a:spcPct val="0"/>
              </a:spcBef>
              <a:spcAft>
                <a:spcPct val="0"/>
              </a:spcAft>
              <a:buClrTx/>
              <a:buSzTx/>
              <a:tabLst/>
            </a:pPr>
            <a:r>
              <a:rPr lang="fr-FR" sz="2800" dirty="0" smtClean="0">
                <a:latin typeface="Calibri" pitchFamily="34" charset="0"/>
                <a:ea typeface="Times New Roman" pitchFamily="18" charset="0"/>
                <a:cs typeface="Arial" pitchFamily="34" charset="0"/>
              </a:rPr>
              <a:t> </a:t>
            </a:r>
            <a:r>
              <a:rPr kumimoji="0" lang="fr-FR" sz="2800" b="0" i="0" u="none" strike="noStrike" cap="none" normalizeH="0" baseline="0" dirty="0" smtClean="0">
                <a:ln>
                  <a:noFill/>
                </a:ln>
                <a:effectLst/>
                <a:latin typeface="Calibri" pitchFamily="34" charset="0"/>
                <a:ea typeface="Times New Roman" pitchFamily="18" charset="0"/>
                <a:cs typeface="Arial" pitchFamily="34" charset="0"/>
              </a:rPr>
              <a:t>  remédier.</a:t>
            </a:r>
            <a:endPar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Ces différences, </a:t>
            </a:r>
            <a:r>
              <a:rPr kumimoji="0" lang="fr-FR" sz="3200" b="0" i="0" u="none" strike="noStrike" cap="none" normalizeH="0" baseline="0" dirty="0" smtClean="0">
                <a:ln>
                  <a:noFill/>
                </a:ln>
                <a:effectLst/>
                <a:latin typeface="Calibri" pitchFamily="34" charset="0"/>
                <a:ea typeface="Times New Roman" pitchFamily="18" charset="0"/>
                <a:cs typeface="Arial" pitchFamily="34" charset="0"/>
              </a:rPr>
              <a:t>il est facile de le constater</a:t>
            </a: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font de l’éthique et de la déontologie des ressources complémentaires;</a:t>
            </a:r>
            <a:r>
              <a:rPr kumimoji="0" lang="fr-FR" sz="3200" b="0" i="0" u="none" strike="noStrike" cap="none" normalizeH="0" dirty="0" smtClean="0">
                <a:ln>
                  <a:noFill/>
                </a:ln>
                <a:solidFill>
                  <a:srgbClr val="FF0000"/>
                </a:solidFill>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chacune a des forces qui compensent les limites de l’autre.</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71480"/>
            <a:ext cx="8929718" cy="6001643"/>
          </a:xfrm>
          <a:prstGeom prst="rect">
            <a:avLst/>
          </a:prstGeom>
        </p:spPr>
        <p:txBody>
          <a:bodyPr wrap="square">
            <a:spAutoFit/>
          </a:bodyPr>
          <a:lstStyle/>
          <a:p>
            <a:r>
              <a:rPr lang="fr-FR" sz="3200" dirty="0"/>
              <a:t>L’éthique et la déontologie </a:t>
            </a:r>
            <a:r>
              <a:rPr lang="fr-FR" sz="3200" dirty="0" smtClean="0"/>
              <a:t>forment ainsi </a:t>
            </a:r>
            <a:r>
              <a:rPr lang="fr-FR" sz="3200" dirty="0"/>
              <a:t>un ensemble normatif secondaire et complémentaire face à un droit de la recherche très largement lacunaire. </a:t>
            </a:r>
            <a:endParaRPr lang="fr-FR" sz="3200" dirty="0" smtClean="0"/>
          </a:p>
          <a:p>
            <a:r>
              <a:rPr lang="fr-FR" sz="3200" dirty="0" smtClean="0"/>
              <a:t>En </a:t>
            </a:r>
            <a:r>
              <a:rPr lang="fr-FR" sz="3200" dirty="0"/>
              <a:t>effet, si la recherche scientifique est appréhendée par le droit dans ses activités les plus sensibles (</a:t>
            </a:r>
            <a:r>
              <a:rPr lang="fr-FR" sz="2800" dirty="0"/>
              <a:t>recherche clinique, expérimentation sur l’animal, sur les OGM</a:t>
            </a:r>
            <a:r>
              <a:rPr lang="fr-FR" sz="3200" dirty="0"/>
              <a:t>), il faut constater dans le même temps que la plupart des activités de recherche ne font l’objet d’aucune régulation juridique particulière et adaptée.</a:t>
            </a:r>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571481"/>
            <a:ext cx="8786874" cy="4031873"/>
          </a:xfrm>
          <a:prstGeom prst="rect">
            <a:avLst/>
          </a:prstGeom>
        </p:spPr>
        <p:txBody>
          <a:bodyPr wrap="square">
            <a:spAutoFit/>
          </a:bodyPr>
          <a:lstStyle/>
          <a:p>
            <a:pPr algn="just"/>
            <a:r>
              <a:rPr lang="fr-FR" sz="3200" dirty="0"/>
              <a:t>Par ailleurs, si l’on trouve dans le Code de la recherche certains principes communs à toutes les activités scientifiques, les principes qui gouvernent l’activité scientifique dans sa globalité</a:t>
            </a:r>
            <a:r>
              <a:rPr lang="fr-FR" sz="3200" baseline="30000" dirty="0"/>
              <a:t> </a:t>
            </a:r>
            <a:r>
              <a:rPr lang="fr-FR" sz="3200" baseline="30000" dirty="0" smtClean="0"/>
              <a:t> </a:t>
            </a:r>
            <a:r>
              <a:rPr lang="fr-FR" sz="3200" dirty="0" smtClean="0"/>
              <a:t>sont </a:t>
            </a:r>
            <a:r>
              <a:rPr lang="fr-FR" sz="3200" dirty="0"/>
              <a:t>largement absents du Code. </a:t>
            </a:r>
            <a:endParaRPr lang="fr-FR" sz="3200" dirty="0" smtClean="0"/>
          </a:p>
          <a:p>
            <a:pPr algn="just"/>
            <a:r>
              <a:rPr lang="fr-FR" sz="3200" dirty="0" smtClean="0"/>
              <a:t>Ainsi</a:t>
            </a:r>
            <a:r>
              <a:rPr lang="fr-FR" sz="3200" dirty="0"/>
              <a:t>, le </a:t>
            </a:r>
            <a:r>
              <a:rPr lang="fr-FR" sz="3200" dirty="0">
                <a:solidFill>
                  <a:srgbClr val="FF0000"/>
                </a:solidFill>
              </a:rPr>
              <a:t>comportement d’intégrité scientifique </a:t>
            </a:r>
            <a:r>
              <a:rPr lang="fr-FR" sz="3200" dirty="0"/>
              <a:t>que</a:t>
            </a:r>
            <a:r>
              <a:rPr lang="fr-FR" sz="3200" dirty="0">
                <a:solidFill>
                  <a:srgbClr val="FF0000"/>
                </a:solidFill>
              </a:rPr>
              <a:t> </a:t>
            </a:r>
            <a:r>
              <a:rPr lang="fr-FR" sz="3200" dirty="0"/>
              <a:t>l’on attend du chercheur ou de l’évaluateur est en grande partie ignoré par le législateur. </a:t>
            </a:r>
          </a:p>
        </p:txBody>
      </p:sp>
    </p:spTree>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7166"/>
            <a:ext cx="8643998" cy="3539430"/>
          </a:xfrm>
          <a:prstGeom prst="rect">
            <a:avLst/>
          </a:prstGeom>
        </p:spPr>
        <p:txBody>
          <a:bodyPr wrap="square">
            <a:spAutoFit/>
          </a:bodyPr>
          <a:lstStyle/>
          <a:p>
            <a:pPr algn="just"/>
            <a:endParaRPr lang="fr-FR" sz="3200" dirty="0" smtClean="0"/>
          </a:p>
          <a:p>
            <a:pPr algn="just"/>
            <a:endParaRPr lang="fr-FR" sz="3200" dirty="0" smtClean="0"/>
          </a:p>
          <a:p>
            <a:pPr algn="just"/>
            <a:endParaRPr lang="fr-FR" sz="3200" dirty="0" smtClean="0"/>
          </a:p>
          <a:p>
            <a:pPr algn="just"/>
            <a:r>
              <a:rPr lang="fr-FR" sz="3200" dirty="0" smtClean="0">
                <a:solidFill>
                  <a:srgbClr val="FF0000"/>
                </a:solidFill>
              </a:rPr>
              <a:t>Face </a:t>
            </a:r>
            <a:r>
              <a:rPr lang="fr-FR" sz="3200" dirty="0">
                <a:solidFill>
                  <a:srgbClr val="FF0000"/>
                </a:solidFill>
              </a:rPr>
              <a:t>aux lacunes du droit dans le domaine de la recherche scientifique, les normes éthiques et déontologiques apparaissent comme des substituts </a:t>
            </a:r>
            <a:r>
              <a:rPr lang="fr-FR" sz="3200" dirty="0" smtClean="0">
                <a:solidFill>
                  <a:srgbClr val="FF0000"/>
                </a:solidFill>
              </a:rPr>
              <a:t>utiles.</a:t>
            </a:r>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9"/>
            <a:ext cx="8572560" cy="5509200"/>
          </a:xfrm>
          <a:prstGeom prst="rect">
            <a:avLst/>
          </a:prstGeom>
        </p:spPr>
        <p:txBody>
          <a:bodyPr wrap="square">
            <a:spAutoFit/>
          </a:bodyPr>
          <a:lstStyle/>
          <a:p>
            <a:r>
              <a:rPr lang="fr-FR" sz="3200" dirty="0" smtClean="0"/>
              <a:t> </a:t>
            </a:r>
          </a:p>
          <a:p>
            <a:r>
              <a:rPr lang="fr-FR" sz="3200" dirty="0" smtClean="0"/>
              <a:t>Ces substituts  permettent, d’abord :</a:t>
            </a:r>
          </a:p>
          <a:p>
            <a:r>
              <a:rPr lang="fr-FR" sz="3200" dirty="0" smtClean="0"/>
              <a:t>- </a:t>
            </a:r>
            <a:r>
              <a:rPr lang="fr-FR" sz="3200" dirty="0" smtClean="0">
                <a:solidFill>
                  <a:srgbClr val="00B050"/>
                </a:solidFill>
              </a:rPr>
              <a:t>d’exprimer</a:t>
            </a:r>
            <a:r>
              <a:rPr lang="fr-FR" sz="3200" dirty="0" smtClean="0"/>
              <a:t> les valeurs partagées au sein de la communauté scientifique, </a:t>
            </a:r>
          </a:p>
          <a:p>
            <a:pPr>
              <a:buFontTx/>
              <a:buChar char="-"/>
            </a:pPr>
            <a:r>
              <a:rPr lang="fr-FR" sz="3200" dirty="0" smtClean="0"/>
              <a:t> ensuite </a:t>
            </a:r>
            <a:r>
              <a:rPr lang="fr-FR" sz="3200" dirty="0" smtClean="0">
                <a:solidFill>
                  <a:srgbClr val="00B050"/>
                </a:solidFill>
              </a:rPr>
              <a:t>d’édicter</a:t>
            </a:r>
            <a:r>
              <a:rPr lang="fr-FR" sz="3200" dirty="0" smtClean="0"/>
              <a:t> un référentiel de conduite pour les acteurs de cette communauté </a:t>
            </a:r>
          </a:p>
          <a:p>
            <a:pPr>
              <a:buFontTx/>
              <a:buChar char="-"/>
            </a:pPr>
            <a:r>
              <a:rPr lang="fr-FR" sz="3200" dirty="0" smtClean="0"/>
              <a:t> et enfin, </a:t>
            </a:r>
            <a:r>
              <a:rPr lang="fr-FR" sz="3200" dirty="0" smtClean="0">
                <a:solidFill>
                  <a:srgbClr val="00B050"/>
                </a:solidFill>
              </a:rPr>
              <a:t>de servir </a:t>
            </a:r>
            <a:r>
              <a:rPr lang="fr-FR" sz="3200" dirty="0" smtClean="0"/>
              <a:t>de maître-étalon lorsque des instances éthiques ou disciplinaires doivent se prononcer sur un protocole ou </a:t>
            </a:r>
            <a:r>
              <a:rPr lang="fr-FR" sz="3000" dirty="0" smtClean="0"/>
              <a:t>un comportement</a:t>
            </a:r>
            <a:r>
              <a:rPr lang="fr-FR" sz="3200" dirty="0" smtClean="0"/>
              <a:t> problématique et rendre des avis, voire prononcer des sanctions. </a:t>
            </a:r>
            <a:endParaRPr lang="fr-FR" sz="3200" dirty="0"/>
          </a:p>
        </p:txBody>
      </p:sp>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714620"/>
            <a:ext cx="8572560" cy="1077218"/>
          </a:xfrm>
          <a:prstGeom prst="rect">
            <a:avLst/>
          </a:prstGeom>
        </p:spPr>
        <p:txBody>
          <a:bodyPr wrap="square">
            <a:spAutoFit/>
          </a:bodyPr>
          <a:lstStyle/>
          <a:p>
            <a:pPr algn="just"/>
            <a:r>
              <a:rPr lang="fr-FR" sz="3200" dirty="0" smtClean="0">
                <a:solidFill>
                  <a:srgbClr val="FF0000"/>
                </a:solidFill>
              </a:rPr>
              <a:t>En ce sens, l’utilité des normes éthiques et déontologiques n’est pas négligeable</a:t>
            </a:r>
            <a:r>
              <a:rPr lang="fr-FR" sz="3200" dirty="0" smtClean="0"/>
              <a:t>. </a:t>
            </a:r>
            <a:endParaRPr lang="fr-FR" sz="3200" dirty="0"/>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71934" cy="30469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lang="fr-FR" sz="3200" b="1" dirty="0" smtClean="0"/>
              <a:t> </a:t>
            </a:r>
            <a:endParaRPr lang="fr-FR" sz="3200" dirty="0" smtClean="0"/>
          </a:p>
          <a:p>
            <a:r>
              <a:rPr lang="fr-FR" sz="3200" dirty="0" smtClean="0"/>
              <a:t> Ainsi, dès qu’une seule règle claire s’applique à une</a:t>
            </a:r>
          </a:p>
          <a:p>
            <a:r>
              <a:rPr lang="fr-FR" sz="3200" dirty="0" smtClean="0"/>
              <a:t> situation, la conduite à suivre est fixée d’avance.</a:t>
            </a:r>
          </a:p>
          <a:p>
            <a:endParaRPr lang="fr-FR" sz="32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42844" y="2071678"/>
            <a:ext cx="8858312" cy="2062103"/>
          </a:xfrm>
          <a:prstGeom prst="rect">
            <a:avLst/>
          </a:prstGeom>
        </p:spPr>
        <p:txBody>
          <a:bodyPr wrap="square">
            <a:spAutoFit/>
          </a:bodyPr>
          <a:lstStyle/>
          <a:p>
            <a:endParaRPr lang="fr-FR" sz="3200" dirty="0" smtClean="0"/>
          </a:p>
          <a:p>
            <a:r>
              <a:rPr lang="fr-FR" sz="3200" dirty="0" smtClean="0"/>
              <a:t>La déontologie est assez précise quant à ce que </a:t>
            </a:r>
          </a:p>
          <a:p>
            <a:r>
              <a:rPr lang="fr-FR" sz="3200" dirty="0" smtClean="0"/>
              <a:t>le professionnel doit faire ou éviter dans les </a:t>
            </a:r>
          </a:p>
          <a:p>
            <a:r>
              <a:rPr lang="fr-FR" sz="3200" dirty="0" smtClean="0"/>
              <a:t>situations courantes de la pratique. </a:t>
            </a:r>
            <a:endParaRPr lang="fr-FR" sz="3200" dirty="0"/>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42843" y="357166"/>
            <a:ext cx="9001157"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Toutefois, lorsque deux règles ou plus s’appliquent à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la même situation, il peut être plus</a:t>
            </a:r>
            <a:r>
              <a:rPr kumimoji="0" lang="fr-FR" sz="3200" b="0" i="0" u="none" strike="noStrike" cap="none" normalizeH="0" dirty="0" smtClean="0">
                <a:ln>
                  <a:noFill/>
                </a:ln>
                <a:solidFill>
                  <a:srgbClr val="000000"/>
                </a:solidFill>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difficile de savoir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quelle conduite adopter.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L’éthique ne définit pas d’avance la conduite appropriée,</a:t>
            </a:r>
            <a:r>
              <a:rPr kumimoji="0" lang="fr-FR" sz="3200" b="0" i="0" u="none" strike="noStrike" cap="none" normalizeH="0" dirty="0" smtClean="0">
                <a:ln>
                  <a:noFill/>
                </a:ln>
                <a:solidFill>
                  <a:srgbClr val="000000"/>
                </a:solidFill>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mais elle propose une méthode réflexive pour la trouver, notamment dans les </a:t>
            </a:r>
            <a:r>
              <a:rPr kumimoji="0" lang="fr-FR" sz="32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conflits de valeurs</a:t>
            </a: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ou quand</a:t>
            </a:r>
            <a:r>
              <a:rPr kumimoji="0" lang="fr-FR" sz="3200" b="0" i="0" u="none" strike="noStrike" cap="none" normalizeH="0" dirty="0" smtClean="0">
                <a:ln>
                  <a:noFill/>
                </a:ln>
                <a:solidFill>
                  <a:srgbClr val="000000"/>
                </a:solidFill>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une action permise par les règles paraît malgré</a:t>
            </a:r>
            <a:r>
              <a:rPr kumimoji="0" lang="fr-FR" sz="3200" b="0" i="0" u="none" strike="noStrike" cap="none" normalizeH="0" dirty="0" smtClean="0">
                <a:ln>
                  <a:noFill/>
                </a:ln>
                <a:solidFill>
                  <a:srgbClr val="000000"/>
                </a:solidFill>
                <a:effectLst/>
                <a:latin typeface="Calibri" pitchFamily="34" charset="0"/>
                <a:ea typeface="Times New Roman" pitchFamily="18" charset="0"/>
                <a:cs typeface="Arial" pitchFamily="34" charset="0"/>
              </a:rPr>
              <a:t> </a:t>
            </a:r>
            <a:r>
              <a:rPr kumimoji="0" lang="fr-F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tout discutable du point de vue de l’idéal de pratique.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2852"/>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Contenu de la matière </a:t>
            </a:r>
            <a:endParaRPr kumimoji="0" lang="fr-FR" sz="2800" b="1" i="0" u="sng"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1" i="0" u="sng"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cs typeface="Arial" pitchFamily="34" charset="0"/>
              </a:rPr>
              <a:t> </a:t>
            </a:r>
            <a:r>
              <a:rPr lang="fr-FR" sz="1600" dirty="0" smtClean="0">
                <a:latin typeface="Arial" pitchFamily="34" charset="0"/>
                <a:cs typeface="Arial" pitchFamily="34" charset="0"/>
              </a:rPr>
              <a:t>C</a:t>
            </a:r>
            <a:r>
              <a:rPr kumimoji="0" lang="fr-FR" sz="1600" b="0" i="0" u="none" strike="noStrike" cap="none" normalizeH="0" baseline="0" dirty="0" smtClean="0">
                <a:ln>
                  <a:noFill/>
                </a:ln>
                <a:solidFill>
                  <a:schemeClr val="tx1"/>
                </a:solidFill>
                <a:effectLst/>
                <a:latin typeface="Arial" pitchFamily="34" charset="0"/>
                <a:cs typeface="Arial" pitchFamily="34" charset="0"/>
              </a:rPr>
              <a:t>ette matière est programmée</a:t>
            </a:r>
            <a:r>
              <a:rPr kumimoji="0" lang="fr-FR" sz="1600" b="0" i="0" u="none" strike="noStrike" cap="none" normalizeH="0" dirty="0" smtClean="0">
                <a:ln>
                  <a:noFill/>
                </a:ln>
                <a:solidFill>
                  <a:schemeClr val="tx1"/>
                </a:solidFill>
                <a:effectLst/>
                <a:latin typeface="Arial" pitchFamily="34" charset="0"/>
                <a:cs typeface="Arial" pitchFamily="34" charset="0"/>
              </a:rPr>
              <a:t> dans le cursus des formations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dirty="0" smtClean="0">
                <a:ln>
                  <a:noFill/>
                </a:ln>
                <a:solidFill>
                  <a:schemeClr val="tx1"/>
                </a:solidFill>
                <a:effectLst/>
                <a:latin typeface="Arial" pitchFamily="34" charset="0"/>
                <a:cs typeface="Arial" pitchFamily="34" charset="0"/>
              </a:rPr>
              <a:t> « Master » de la filière « Mathématiques »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Elaboration des règles éthiques et déontologiques</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Normes éthiques et déontologiques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Ethique et déontologie de la recherche en </a:t>
            </a:r>
          </a:p>
          <a:p>
            <a:pPr marL="457200" marR="0" lvl="1" indent="0" algn="l" defTabSz="914400" rtl="0" eaLnBrk="0" fontAlgn="base" latinLnBrk="0" hangingPunct="0">
              <a:lnSpc>
                <a:spcPct val="100000"/>
              </a:lnSpc>
              <a:spcBef>
                <a:spcPct val="0"/>
              </a:spcBef>
              <a:spcAft>
                <a:spcPct val="0"/>
              </a:spcAft>
              <a:buClrTx/>
              <a:buSzTx/>
              <a:tabLst/>
            </a:pPr>
            <a:r>
              <a:rPr lang="fr-FR" sz="2800" dirty="0">
                <a:latin typeface="Calibri" pitchFamily="34" charset="0"/>
                <a:ea typeface="Times New Roman" pitchFamily="18" charset="0"/>
                <a:cs typeface="Arial" pitchFamily="34" charset="0"/>
              </a:rPr>
              <a:t> </a:t>
            </a:r>
            <a:r>
              <a:rPr lang="fr-FR" sz="2800" dirty="0" smtClean="0">
                <a:latin typeface="Calibri"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Mathématiques</a:t>
            </a:r>
          </a:p>
          <a:p>
            <a:pPr marL="457200" marR="0" lvl="1" indent="0" algn="l" defTabSz="914400" rtl="0" eaLnBrk="0" fontAlgn="base" latinLnBrk="0" hangingPunct="0">
              <a:lnSpc>
                <a:spcPct val="100000"/>
              </a:lnSpc>
              <a:spcBef>
                <a:spcPct val="0"/>
              </a:spcBef>
              <a:spcAft>
                <a:spcPct val="0"/>
              </a:spcAft>
              <a:buClrTx/>
              <a:buSzTx/>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Mise en œuvre des règles éthiques et déontologiques</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La mise en œuvre d’une réaction face à la fraude</a:t>
            </a:r>
          </a:p>
          <a:p>
            <a:pPr marL="457200" marR="0" lvl="1" indent="0" algn="l" defTabSz="914400" rtl="0" eaLnBrk="0" fontAlgn="base" latinLnBrk="0" hangingPunct="0">
              <a:lnSpc>
                <a:spcPct val="100000"/>
              </a:lnSpc>
              <a:spcBef>
                <a:spcPct val="0"/>
              </a:spcBef>
              <a:spcAft>
                <a:spcPct val="0"/>
              </a:spcAft>
              <a:buClrTx/>
              <a:buSzTx/>
              <a:tabLst/>
            </a:pPr>
            <a:r>
              <a:rPr lang="fr-FR" sz="2800" dirty="0">
                <a:latin typeface="Calibri" pitchFamily="34" charset="0"/>
                <a:ea typeface="Times New Roman" pitchFamily="18" charset="0"/>
                <a:cs typeface="Arial" pitchFamily="34" charset="0"/>
              </a:rPr>
              <a:t> </a:t>
            </a:r>
            <a:r>
              <a:rPr lang="fr-FR" sz="2800" dirty="0" smtClean="0">
                <a:latin typeface="Calibri"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scientifique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  La mise en œuvre dans les organismes de recherche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971550" marR="0" lvl="1" indent="-514350" algn="l" defTabSz="914400" rtl="0" eaLnBrk="0" fontAlgn="base" latinLnBrk="0" hangingPunct="0">
              <a:lnSpc>
                <a:spcPct val="100000"/>
              </a:lnSpc>
              <a:spcBef>
                <a:spcPct val="0"/>
              </a:spcBef>
              <a:spcAft>
                <a:spcPct val="0"/>
              </a:spcAft>
              <a:buClrTx/>
              <a:buSzTx/>
              <a:buAutoNum type="arabicPeriod" startAt="3"/>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La sanction du non-respect de la règle éthique : </a:t>
            </a:r>
          </a:p>
          <a:p>
            <a:pPr marL="971550" marR="0" lvl="1" indent="-514350" algn="l" defTabSz="914400" rtl="0" eaLnBrk="0" fontAlgn="base" latinLnBrk="0" hangingPunct="0">
              <a:lnSpc>
                <a:spcPct val="100000"/>
              </a:lnSpc>
              <a:spcBef>
                <a:spcPct val="0"/>
              </a:spcBef>
              <a:spcAft>
                <a:spcPct val="0"/>
              </a:spcAft>
              <a:buClrTx/>
              <a:buSzTx/>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enjeux et difficultés d’application</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971550" marR="0" lvl="1" indent="-514350" algn="l" defTabSz="914400" rtl="0" eaLnBrk="0" fontAlgn="base" latinLnBrk="0" hangingPunct="0">
              <a:lnSpc>
                <a:spcPct val="100000"/>
              </a:lnSpc>
              <a:spcBef>
                <a:spcPct val="0"/>
              </a:spcBef>
              <a:spcAft>
                <a:spcPct val="0"/>
              </a:spcAft>
              <a:buClrTx/>
              <a:buSzTx/>
              <a:tabLst/>
            </a:pPr>
            <a:endParaRPr kumimoji="0" lang="fr-FR" sz="28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3600" b="1" dirty="0" smtClean="0">
              <a:solidFill>
                <a:srgbClr val="000000"/>
              </a:solidFill>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3600" b="1" dirty="0" smtClean="0">
              <a:solidFill>
                <a:srgbClr val="000000"/>
              </a:solidFill>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3600" b="1" dirty="0" smtClean="0">
              <a:solidFill>
                <a:srgbClr val="000000"/>
              </a:solidFill>
              <a:latin typeface="Calibri"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De quelles valeurs s’agit-il ?</a:t>
            </a:r>
            <a:endParaRPr kumimoji="0" lang="fr-FR"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0"/>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69988" algn="justLow" defTabSz="914400" rtl="0" eaLnBrk="1" fontAlgn="base" latinLnBrk="0" hangingPunct="1">
              <a:lnSpc>
                <a:spcPct val="100000"/>
              </a:lnSpc>
              <a:spcBef>
                <a:spcPct val="0"/>
              </a:spcBef>
              <a:spcAft>
                <a:spcPct val="0"/>
              </a:spcAft>
              <a:buClrTx/>
              <a:buSzTx/>
              <a:tabLst/>
            </a:pPr>
            <a:endParaRPr lang="fr-FR" sz="3200" b="1" dirty="0" smtClean="0">
              <a:latin typeface="Calibri" pitchFamily="34" charset="0"/>
              <a:ea typeface="Calibri" pitchFamily="34" charset="0"/>
              <a:cs typeface="Arial" pitchFamily="34" charset="0"/>
            </a:endParaRPr>
          </a:p>
          <a:p>
            <a:pPr marL="0" marR="0" lvl="0" indent="1169988" defTabSz="914400" rtl="0" eaLnBrk="1" fontAlgn="base" latinLnBrk="0" hangingPunct="1">
              <a:lnSpc>
                <a:spcPct val="100000"/>
              </a:lnSpc>
              <a:spcBef>
                <a:spcPct val="0"/>
              </a:spcBef>
              <a:spcAft>
                <a:spcPct val="0"/>
              </a:spcAft>
              <a:buClrTx/>
              <a:buSzTx/>
              <a:tabLst/>
            </a:pPr>
            <a:r>
              <a:rPr kumimoji="0" lang="fr-FR"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 LES VALEURS SOCIALES</a:t>
            </a:r>
          </a:p>
          <a:p>
            <a:pPr marL="0" marR="0" lvl="0" indent="1169988" defTabSz="914400" rtl="0" eaLnBrk="1" fontAlgn="base" latinLnBrk="0" hangingPunct="1">
              <a:lnSpc>
                <a:spcPct val="100000"/>
              </a:lnSpc>
              <a:spcBef>
                <a:spcPct val="0"/>
              </a:spcBef>
              <a:spcAft>
                <a:spcPct val="0"/>
              </a:spcAft>
              <a:buClrTx/>
              <a:buSzTx/>
              <a:tabLst/>
            </a:pPr>
            <a:endParaRPr lang="fr-FR" sz="2000" b="1" dirty="0" smtClean="0">
              <a:latin typeface="Calibri" pitchFamily="34" charset="0"/>
              <a:ea typeface="Calibri" pitchFamily="34" charset="0"/>
              <a:cs typeface="Arial" pitchFamily="34" charset="0"/>
            </a:endParaRPr>
          </a:p>
          <a:p>
            <a:pPr marL="0" marR="0" lvl="0" indent="1169988" defTabSz="914400" rtl="0" eaLnBrk="1" fontAlgn="base" latinLnBrk="0" hangingPunct="1">
              <a:lnSpc>
                <a:spcPct val="100000"/>
              </a:lnSpc>
              <a:spcBef>
                <a:spcPct val="0"/>
              </a:spcBef>
              <a:spcAft>
                <a:spcPct val="0"/>
              </a:spcAft>
              <a:buClrTx/>
              <a:buSzTx/>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A.1 L'éducation</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914400" marR="0" lvl="2" indent="0" defTabSz="914400" rtl="0" eaLnBrk="0" fontAlgn="base" latinLnBrk="0" hangingPunct="0">
              <a:lnSpc>
                <a:spcPct val="100000"/>
              </a:lnSpc>
              <a:spcBef>
                <a:spcPct val="0"/>
              </a:spcBef>
              <a:spcAft>
                <a:spcPct val="0"/>
              </a:spcAft>
              <a:buClrTx/>
              <a:buSzTx/>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A.2 La culture</a:t>
            </a:r>
            <a:endParaRPr lang="fr-FR" sz="3200" dirty="0" smtClean="0">
              <a:latin typeface="Arial" pitchFamily="34" charset="0"/>
              <a:ea typeface="Calibri" pitchFamily="34" charset="0"/>
              <a:cs typeface="Arial" pitchFamily="34" charset="0"/>
            </a:endParaRPr>
          </a:p>
          <a:p>
            <a:pPr marL="914400" marR="0" lvl="2" indent="0" defTabSz="914400" rtl="0" eaLnBrk="0" fontAlgn="base" latinLnBrk="0" hangingPunct="0">
              <a:lnSpc>
                <a:spcPct val="100000"/>
              </a:lnSpc>
              <a:spcBef>
                <a:spcPct val="0"/>
              </a:spcBef>
              <a:spcAft>
                <a:spcPct val="0"/>
              </a:spcAft>
              <a:buClrTx/>
              <a:buSzTx/>
              <a:tabLst/>
            </a:pPr>
            <a:r>
              <a:rPr kumimoji="0" lang="fr-FR" sz="32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A.3 Le pluralisme</a:t>
            </a:r>
            <a:endParaRPr lang="fr-FR" sz="3200" dirty="0" smtClean="0">
              <a:latin typeface="Arial" pitchFamily="34" charset="0"/>
              <a:ea typeface="Calibri"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A.4 Le multiculturalisme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A.5 Le travail</a:t>
            </a:r>
            <a:r>
              <a:rPr kumimoji="0" lang="fr-FR"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A.6 Le développement technologique</a:t>
            </a:r>
            <a:r>
              <a:rPr kumimoji="0" lang="fr-FR"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A.7 La vie et la santé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A.8 Le bien-être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A.9 L'environnement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A.10 La solidarité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285728"/>
            <a:ext cx="9144000"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69988"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1169988"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B. LES VALEURS COMMUNAUTAIRES</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B.1 La loyauté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B.2 La solidarité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B.3 L'engagement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B.4 L'entraide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B.5 L'interdisciplinarité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B.6 La collaboration</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142844" y="285728"/>
            <a:ext cx="9001156" cy="53399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fr-FR" sz="2400" b="1" dirty="0" smtClean="0"/>
          </a:p>
          <a:p>
            <a:pPr algn="ctr"/>
            <a:endParaRPr lang="fr-FR" sz="2400" b="1" dirty="0" smtClean="0"/>
          </a:p>
          <a:p>
            <a:pPr algn="ctr"/>
            <a:r>
              <a:rPr lang="fr-FR" sz="2400" b="1" dirty="0" smtClean="0">
                <a:solidFill>
                  <a:srgbClr val="FF0000"/>
                </a:solidFill>
              </a:rPr>
              <a:t>C. LES  VALEURS PROFESSIONNELLES</a:t>
            </a:r>
          </a:p>
          <a:p>
            <a:pPr algn="ctr"/>
            <a:endParaRPr lang="fr-FR" sz="2400" dirty="0" smtClean="0"/>
          </a:p>
          <a:p>
            <a:r>
              <a:rPr lang="fr-FR" sz="2400" b="1" dirty="0" smtClean="0"/>
              <a:t>C.1 La compétence                             C.8 L'intégrité scientifique</a:t>
            </a:r>
            <a:endParaRPr lang="fr-FR" sz="2400" dirty="0" smtClean="0"/>
          </a:p>
          <a:p>
            <a:r>
              <a:rPr lang="fr-FR" sz="2400" b="1" dirty="0" smtClean="0"/>
              <a:t>C.2 La propriété intellectuelle       C.9 La probité</a:t>
            </a:r>
            <a:endParaRPr lang="fr-FR" sz="2400" dirty="0" smtClean="0"/>
          </a:p>
          <a:p>
            <a:r>
              <a:rPr lang="fr-FR" sz="2400" b="1" dirty="0" smtClean="0"/>
              <a:t>C.3 La transparence                           C.10 La continuité</a:t>
            </a:r>
            <a:endParaRPr lang="fr-FR" sz="2400" dirty="0" smtClean="0"/>
          </a:p>
          <a:p>
            <a:r>
              <a:rPr lang="fr-FR" sz="2400" b="1" dirty="0" smtClean="0"/>
              <a:t>C.4 L'efficience                                    C.11 La diligence</a:t>
            </a:r>
            <a:endParaRPr lang="fr-FR" sz="2400" dirty="0" smtClean="0"/>
          </a:p>
          <a:p>
            <a:r>
              <a:rPr lang="fr-FR" sz="2400" b="1" dirty="0" smtClean="0"/>
              <a:t>C.5 La conformité                               C.12 L'équilibre</a:t>
            </a:r>
            <a:endParaRPr lang="fr-FR" sz="2400" dirty="0" smtClean="0"/>
          </a:p>
          <a:p>
            <a:r>
              <a:rPr lang="fr-FR" sz="2400" b="1" dirty="0" smtClean="0"/>
              <a:t>C.6 Le désintéressement                  C.13 La confidentialité</a:t>
            </a:r>
            <a:endParaRPr lang="fr-FR" sz="2400" dirty="0" smtClean="0"/>
          </a:p>
          <a:p>
            <a:r>
              <a:rPr lang="fr-FR" sz="2400" b="1" dirty="0" smtClean="0"/>
              <a:t>C.7 L'imputabilité                               C.14 Le service exclusif</a:t>
            </a:r>
            <a:endParaRPr lang="fr-FR" sz="2400" dirty="0" smtClean="0"/>
          </a:p>
          <a:p>
            <a:r>
              <a:rPr lang="fr-FR" sz="2400" dirty="0" smtClean="0"/>
              <a:t> </a:t>
            </a:r>
          </a:p>
          <a:p>
            <a:r>
              <a:rPr lang="fr-FR" sz="2400" dirty="0" smtClean="0"/>
              <a:t> </a:t>
            </a:r>
          </a:p>
          <a:p>
            <a:r>
              <a:rPr lang="fr-FR" sz="1100" dirty="0" smtClean="0"/>
              <a:t> </a:t>
            </a:r>
          </a:p>
          <a:p>
            <a:pPr marL="0" marR="0" lvl="0" indent="1169988" algn="justLow"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357166"/>
            <a:ext cx="9144000" cy="51860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69988" algn="justLow" defTabSz="914400" rtl="0" eaLnBrk="1" fontAlgn="base" latinLnBrk="0" hangingPunct="1">
              <a:lnSpc>
                <a:spcPct val="100000"/>
              </a:lnSpc>
              <a:spcBef>
                <a:spcPct val="0"/>
              </a:spcBef>
              <a:spcAft>
                <a:spcPct val="0"/>
              </a:spcAft>
              <a:buClrTx/>
              <a:buSzTx/>
              <a:buFontTx/>
              <a:buAutoNum type="alphaUcPeriod" startAt="4"/>
              <a:tabLst/>
            </a:pPr>
            <a:endPar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1169988" algn="justLow" defTabSz="914400" rtl="0" eaLnBrk="1" fontAlgn="base" latinLnBrk="0" hangingPunct="1">
              <a:lnSpc>
                <a:spcPct val="100000"/>
              </a:lnSpc>
              <a:spcBef>
                <a:spcPct val="0"/>
              </a:spcBef>
              <a:spcAft>
                <a:spcPct val="0"/>
              </a:spcAft>
              <a:buClrTx/>
              <a:buSzTx/>
              <a:tabLst/>
            </a:pPr>
            <a:r>
              <a:rPr lang="fr-FR" sz="3200" b="1" dirty="0" smtClean="0">
                <a:solidFill>
                  <a:srgbClr val="FF0000"/>
                </a:solidFill>
                <a:latin typeface="Calibri" pitchFamily="34" charset="0"/>
                <a:ea typeface="Calibri" pitchFamily="34" charset="0"/>
                <a:cs typeface="Arial" pitchFamily="34" charset="0"/>
              </a:rPr>
              <a:t>D. </a:t>
            </a:r>
            <a:r>
              <a:rPr kumimoji="0" lang="fr-FR"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LES  VALEURS INDIVIDUELLES</a:t>
            </a:r>
          </a:p>
          <a:p>
            <a:pPr marL="0" marR="0" lvl="0" indent="1169988" algn="justLow" defTabSz="914400" rtl="0" eaLnBrk="1" fontAlgn="base" latinLnBrk="0" hangingPunct="1">
              <a:lnSpc>
                <a:spcPct val="100000"/>
              </a:lnSpc>
              <a:spcBef>
                <a:spcPct val="0"/>
              </a:spcBef>
              <a:spcAft>
                <a:spcPct val="0"/>
              </a:spcAft>
              <a:buClrTx/>
              <a:buSzTx/>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D.1 L'égalité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D.2 La dignité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D.3 La fraternité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D.4 La liberté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D.5 La justice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D.6 L'équité</a:t>
            </a:r>
            <a:r>
              <a:rPr kumimoji="0" lang="fr-FR"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D.7 L'impartialité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169988" algn="justLow"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44334"/>
            <a:ext cx="9144000" cy="646331"/>
          </a:xfrm>
          <a:prstGeom prst="rect">
            <a:avLst/>
          </a:prstGeom>
        </p:spPr>
        <p:txBody>
          <a:bodyPr wrap="square">
            <a:spAutoFit/>
          </a:bodyPr>
          <a:lstStyle/>
          <a:p>
            <a:pPr lvl="0" algn="ctr" fontAlgn="base">
              <a:spcBef>
                <a:spcPct val="0"/>
              </a:spcBef>
              <a:spcAft>
                <a:spcPct val="0"/>
              </a:spcAft>
            </a:pPr>
            <a:r>
              <a:rPr lang="fr-FR" sz="3600" b="1" dirty="0" smtClean="0">
                <a:solidFill>
                  <a:srgbClr val="7030A0"/>
                </a:solidFill>
                <a:latin typeface="Arial" pitchFamily="34" charset="0"/>
                <a:ea typeface="Times New Roman" pitchFamily="18" charset="0"/>
                <a:cs typeface="Arial" pitchFamily="34" charset="0"/>
              </a:rPr>
              <a:t>Recherche   en Math</a:t>
            </a:r>
            <a:r>
              <a:rPr lang="fr-FR" sz="3600" b="1" dirty="0" smtClean="0">
                <a:solidFill>
                  <a:srgbClr val="7030A0"/>
                </a:solidFill>
                <a:latin typeface="Cambria"/>
                <a:ea typeface="Times New Roman" pitchFamily="18" charset="0"/>
                <a:cs typeface="Arial" pitchFamily="34" charset="0"/>
              </a:rPr>
              <a:t>é</a:t>
            </a:r>
            <a:r>
              <a:rPr lang="fr-FR" sz="3600" b="1" dirty="0" smtClean="0">
                <a:solidFill>
                  <a:srgbClr val="7030A0"/>
                </a:solidFill>
                <a:latin typeface="Arial" pitchFamily="34" charset="0"/>
                <a:ea typeface="Times New Roman" pitchFamily="18" charset="0"/>
                <a:cs typeface="Arial" pitchFamily="34" charset="0"/>
              </a:rPr>
              <a:t>matiques</a:t>
            </a:r>
            <a:endParaRPr lang="fr-FR" sz="3600" b="1" dirty="0" smtClean="0">
              <a:solidFill>
                <a:srgbClr val="4F81BD"/>
              </a:solidFill>
              <a:latin typeface="Cambria" pitchFamily="18" charset="0"/>
              <a:ea typeface="Times New Roman" pitchFamily="18" charset="0"/>
              <a:cs typeface="Times New Roman" pitchFamily="18" charset="0"/>
            </a:endParaRPr>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458"/>
            <a:ext cx="9144000" cy="5693866"/>
          </a:xfrm>
          <a:prstGeom prst="rect">
            <a:avLst/>
          </a:prstGeom>
        </p:spPr>
        <p:txBody>
          <a:bodyPr wrap="square">
            <a:spAutoFit/>
          </a:bodyPr>
          <a:lstStyle/>
          <a:p>
            <a:pPr lvl="0" algn="ctr" fontAlgn="base">
              <a:spcBef>
                <a:spcPct val="0"/>
              </a:spcBef>
              <a:spcAft>
                <a:spcPct val="0"/>
              </a:spcAft>
              <a:tabLst>
                <a:tab pos="914400" algn="l"/>
              </a:tabLst>
            </a:pPr>
            <a:r>
              <a:rPr lang="fr-FR" sz="2800" b="1" dirty="0" smtClean="0">
                <a:solidFill>
                  <a:srgbClr val="000000"/>
                </a:solidFill>
                <a:latin typeface="Georgia" pitchFamily="18" charset="0"/>
                <a:ea typeface="Times New Roman" pitchFamily="18" charset="0"/>
                <a:cs typeface="Times New Roman" pitchFamily="18" charset="0"/>
              </a:rPr>
              <a:t>Domaines de recherche </a:t>
            </a:r>
            <a:r>
              <a:rPr lang="fr-FR" sz="1400" b="1" dirty="0" smtClean="0">
                <a:solidFill>
                  <a:srgbClr val="000000"/>
                </a:solidFill>
                <a:latin typeface="Georgia" pitchFamily="18" charset="0"/>
                <a:ea typeface="Times New Roman" pitchFamily="18" charset="0"/>
                <a:cs typeface="Times New Roman" pitchFamily="18" charset="0"/>
              </a:rPr>
              <a:t>(à titre indicatif)</a:t>
            </a:r>
            <a:endParaRPr lang="fr-FR" sz="1400" b="1" dirty="0" smtClean="0">
              <a:solidFill>
                <a:srgbClr val="4F81BD"/>
              </a:solidFill>
              <a:latin typeface="Cambria" pitchFamily="18"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tabLst>
                <a:tab pos="914400" algn="l"/>
              </a:tabLst>
            </a:pPr>
            <a:r>
              <a:rPr lang="fr-FR" sz="2800" dirty="0" smtClean="0">
                <a:solidFill>
                  <a:srgbClr val="00B0F0"/>
                </a:solidFill>
                <a:latin typeface="Arial" pitchFamily="34" charset="0"/>
                <a:ea typeface="Calibri" pitchFamily="34" charset="0"/>
                <a:cs typeface="Arial" pitchFamily="34" charset="0"/>
                <a:hlinkClick r:id="rId2" tooltip="Algèbre"/>
              </a:rPr>
              <a:t>  </a:t>
            </a:r>
            <a:r>
              <a:rPr lang="fr-FR" sz="2800" dirty="0" smtClean="0">
                <a:solidFill>
                  <a:srgbClr val="0070C0"/>
                </a:solidFill>
                <a:latin typeface="Arial" pitchFamily="34" charset="0"/>
                <a:ea typeface="Calibri" pitchFamily="34" charset="0"/>
                <a:cs typeface="Arial" pitchFamily="34" charset="0"/>
                <a:hlinkClick r:id="rId2" tooltip="Algèbre"/>
              </a:rPr>
              <a:t>Alg</a:t>
            </a:r>
            <a:r>
              <a:rPr lang="fr-FR" sz="2800" dirty="0" smtClean="0">
                <a:solidFill>
                  <a:srgbClr val="0070C0"/>
                </a:solidFill>
                <a:latin typeface="Calibri"/>
                <a:ea typeface="Calibri" pitchFamily="34" charset="0"/>
                <a:cs typeface="Arial" pitchFamily="34" charset="0"/>
                <a:hlinkClick r:id="rId2" tooltip="Algèbre"/>
              </a:rPr>
              <a:t>è</a:t>
            </a:r>
            <a:r>
              <a:rPr lang="fr-FR" sz="2800" dirty="0" smtClean="0">
                <a:solidFill>
                  <a:srgbClr val="0070C0"/>
                </a:solidFill>
                <a:latin typeface="Arial" pitchFamily="34" charset="0"/>
                <a:ea typeface="Calibri" pitchFamily="34" charset="0"/>
                <a:cs typeface="Arial" pitchFamily="34" charset="0"/>
                <a:hlinkClick r:id="rId2" tooltip="Algèbre"/>
              </a:rPr>
              <a:t>bre</a:t>
            </a:r>
            <a:endParaRPr lang="fr-FR" sz="2800" dirty="0" smtClean="0">
              <a:solidFill>
                <a:srgbClr val="0070C0"/>
              </a:solidFill>
              <a:latin typeface="Arial" pitchFamily="34" charset="0"/>
              <a:cs typeface="Arial" pitchFamily="34" charset="0"/>
            </a:endParaRPr>
          </a:p>
          <a:p>
            <a:pPr lvl="0" eaLnBrk="0" fontAlgn="base" hangingPunct="0">
              <a:spcBef>
                <a:spcPct val="0"/>
              </a:spcBef>
              <a:spcAft>
                <a:spcPct val="0"/>
              </a:spcAft>
              <a:buFontTx/>
              <a:buChar char="•"/>
              <a:tabLst>
                <a:tab pos="914400" algn="l"/>
              </a:tabLst>
            </a:pPr>
            <a:r>
              <a:rPr lang="fr-FR" sz="2800" dirty="0" smtClean="0">
                <a:solidFill>
                  <a:srgbClr val="00B0F0"/>
                </a:solidFill>
                <a:latin typeface="Arial" pitchFamily="34" charset="0"/>
                <a:ea typeface="Calibri" pitchFamily="34" charset="0"/>
                <a:cs typeface="Arial" pitchFamily="34" charset="0"/>
                <a:hlinkClick r:id="rId3" tooltip="Analyse (mathématiques)"/>
              </a:rPr>
              <a:t>  Analyse</a:t>
            </a:r>
            <a:endParaRPr lang="fr-FR" sz="2800" dirty="0" smtClean="0">
              <a:solidFill>
                <a:srgbClr val="00B0F0"/>
              </a:solidFill>
              <a:latin typeface="Arial" pitchFamily="34" charset="0"/>
              <a:cs typeface="Arial" pitchFamily="34" charset="0"/>
            </a:endParaRPr>
          </a:p>
          <a:p>
            <a:pPr lvl="1" eaLnBrk="0" fontAlgn="base" hangingPunct="0">
              <a:spcBef>
                <a:spcPct val="0"/>
              </a:spcBef>
              <a:spcAft>
                <a:spcPct val="0"/>
              </a:spcAft>
              <a:tabLst>
                <a:tab pos="914400" algn="l"/>
              </a:tabLst>
            </a:pPr>
            <a:r>
              <a:rPr lang="fr-FR" dirty="0" smtClean="0">
                <a:solidFill>
                  <a:srgbClr val="0070C0"/>
                </a:solidFill>
                <a:latin typeface="Arial" pitchFamily="34" charset="0"/>
                <a:ea typeface="Calibri" pitchFamily="34" charset="0"/>
                <a:cs typeface="Arial" pitchFamily="34" charset="0"/>
                <a:hlinkClick r:id="rId4" tooltip="Analyse numérique"/>
              </a:rPr>
              <a:t>1</a:t>
            </a:r>
            <a:r>
              <a:rPr lang="fr-FR" sz="2800" dirty="0" smtClean="0">
                <a:solidFill>
                  <a:srgbClr val="0070C0"/>
                </a:solidFill>
                <a:latin typeface="Arial" pitchFamily="34" charset="0"/>
                <a:ea typeface="Calibri" pitchFamily="34" charset="0"/>
                <a:cs typeface="Arial" pitchFamily="34" charset="0"/>
                <a:hlinkClick r:id="rId4" tooltip="Analyse numérique"/>
              </a:rPr>
              <a:t>.</a:t>
            </a:r>
            <a:r>
              <a:rPr lang="fr-FR" sz="2800" dirty="0" smtClean="0">
                <a:solidFill>
                  <a:srgbClr val="00B0F0"/>
                </a:solidFill>
                <a:latin typeface="Arial" pitchFamily="34" charset="0"/>
                <a:ea typeface="Calibri" pitchFamily="34" charset="0"/>
                <a:cs typeface="Arial" pitchFamily="34" charset="0"/>
                <a:hlinkClick r:id="rId4" tooltip="Analyse numérique"/>
              </a:rPr>
              <a:t>Analyse num</a:t>
            </a:r>
            <a:r>
              <a:rPr lang="fr-FR" sz="2800" dirty="0" smtClean="0">
                <a:solidFill>
                  <a:srgbClr val="00B0F0"/>
                </a:solidFill>
                <a:latin typeface="Calibri"/>
                <a:ea typeface="Calibri" pitchFamily="34" charset="0"/>
                <a:cs typeface="Arial" pitchFamily="34" charset="0"/>
                <a:hlinkClick r:id="rId4" tooltip="Analyse numérique"/>
              </a:rPr>
              <a:t>é</a:t>
            </a:r>
            <a:r>
              <a:rPr lang="fr-FR" sz="2800" dirty="0" smtClean="0">
                <a:solidFill>
                  <a:srgbClr val="00B0F0"/>
                </a:solidFill>
                <a:latin typeface="Arial" pitchFamily="34" charset="0"/>
                <a:ea typeface="Calibri" pitchFamily="34" charset="0"/>
                <a:cs typeface="Arial" pitchFamily="34" charset="0"/>
                <a:hlinkClick r:id="rId4" tooltip="Analyse numérique"/>
              </a:rPr>
              <a:t>rique</a:t>
            </a:r>
            <a:endParaRPr lang="fr-FR" sz="2800" dirty="0" smtClean="0">
              <a:solidFill>
                <a:srgbClr val="00B0F0"/>
              </a:solidFill>
              <a:latin typeface="Arial" pitchFamily="34" charset="0"/>
              <a:cs typeface="Arial" pitchFamily="34" charset="0"/>
            </a:endParaRPr>
          </a:p>
          <a:p>
            <a:pPr lvl="0" eaLnBrk="0" fontAlgn="base" hangingPunct="0">
              <a:spcBef>
                <a:spcPct val="0"/>
              </a:spcBef>
              <a:spcAft>
                <a:spcPct val="0"/>
              </a:spcAft>
              <a:buFontTx/>
              <a:buChar char="•"/>
              <a:tabLst>
                <a:tab pos="914400" algn="l"/>
              </a:tabLst>
            </a:pPr>
            <a:r>
              <a:rPr lang="fr-FR" sz="2800" dirty="0" smtClean="0">
                <a:solidFill>
                  <a:srgbClr val="00B0F0"/>
                </a:solidFill>
                <a:latin typeface="Arial" pitchFamily="34" charset="0"/>
                <a:ea typeface="Calibri" pitchFamily="34" charset="0"/>
                <a:cs typeface="Arial" pitchFamily="34" charset="0"/>
                <a:hlinkClick r:id="rId5" tooltip="Topologie"/>
              </a:rPr>
              <a:t>  Topologie</a:t>
            </a:r>
            <a:endParaRPr lang="fr-FR" sz="2800" dirty="0" smtClean="0">
              <a:solidFill>
                <a:srgbClr val="00B0F0"/>
              </a:solidFill>
              <a:latin typeface="Arial" pitchFamily="34" charset="0"/>
              <a:cs typeface="Arial" pitchFamily="34" charset="0"/>
            </a:endParaRPr>
          </a:p>
          <a:p>
            <a:pPr lvl="1" eaLnBrk="0" fontAlgn="base" hangingPunct="0">
              <a:spcBef>
                <a:spcPct val="0"/>
              </a:spcBef>
              <a:spcAft>
                <a:spcPct val="0"/>
              </a:spcAft>
              <a:tabLst>
                <a:tab pos="914400" algn="l"/>
              </a:tabLst>
            </a:pPr>
            <a:r>
              <a:rPr lang="fr-FR" dirty="0" smtClean="0">
                <a:solidFill>
                  <a:srgbClr val="00B0F0"/>
                </a:solidFill>
                <a:latin typeface="Arial" pitchFamily="34" charset="0"/>
                <a:ea typeface="Calibri" pitchFamily="34" charset="0"/>
                <a:cs typeface="Arial" pitchFamily="34" charset="0"/>
                <a:hlinkClick r:id="rId6" tooltip="Topologie algébrique"/>
              </a:rPr>
              <a:t>1</a:t>
            </a:r>
            <a:r>
              <a:rPr lang="fr-FR" sz="2800" dirty="0" smtClean="0">
                <a:solidFill>
                  <a:srgbClr val="00B0F0"/>
                </a:solidFill>
                <a:latin typeface="Arial" pitchFamily="34" charset="0"/>
                <a:ea typeface="Calibri" pitchFamily="34" charset="0"/>
                <a:cs typeface="Arial" pitchFamily="34" charset="0"/>
                <a:hlinkClick r:id="rId6" tooltip="Topologie algébrique"/>
              </a:rPr>
              <a:t>. Topologie alg</a:t>
            </a:r>
            <a:r>
              <a:rPr lang="fr-FR" sz="2800" dirty="0" smtClean="0">
                <a:solidFill>
                  <a:srgbClr val="00B0F0"/>
                </a:solidFill>
                <a:latin typeface="Calibri"/>
                <a:ea typeface="Calibri" pitchFamily="34" charset="0"/>
                <a:cs typeface="Arial" pitchFamily="34" charset="0"/>
                <a:hlinkClick r:id="rId6" tooltip="Topologie algébrique"/>
              </a:rPr>
              <a:t>é</a:t>
            </a:r>
            <a:r>
              <a:rPr lang="fr-FR" sz="2800" dirty="0" smtClean="0">
                <a:solidFill>
                  <a:srgbClr val="00B0F0"/>
                </a:solidFill>
                <a:latin typeface="Arial" pitchFamily="34" charset="0"/>
                <a:ea typeface="Calibri" pitchFamily="34" charset="0"/>
                <a:cs typeface="Arial" pitchFamily="34" charset="0"/>
                <a:hlinkClick r:id="rId6" tooltip="Topologie algébrique"/>
              </a:rPr>
              <a:t>brique</a:t>
            </a:r>
            <a:endParaRPr lang="fr-FR" sz="2800" dirty="0" smtClean="0">
              <a:solidFill>
                <a:srgbClr val="00B0F0"/>
              </a:solidFill>
              <a:latin typeface="Arial" pitchFamily="34" charset="0"/>
              <a:cs typeface="Arial" pitchFamily="34" charset="0"/>
            </a:endParaRPr>
          </a:p>
          <a:p>
            <a:pPr lvl="0" eaLnBrk="0" fontAlgn="base" hangingPunct="0">
              <a:spcBef>
                <a:spcPct val="0"/>
              </a:spcBef>
              <a:spcAft>
                <a:spcPct val="0"/>
              </a:spcAft>
              <a:buFontTx/>
              <a:buChar char="•"/>
              <a:tabLst>
                <a:tab pos="914400" algn="l"/>
              </a:tabLst>
            </a:pPr>
            <a:r>
              <a:rPr lang="fr-FR" sz="2800" dirty="0" smtClean="0">
                <a:solidFill>
                  <a:srgbClr val="00B0F0"/>
                </a:solidFill>
                <a:latin typeface="Arial" pitchFamily="34" charset="0"/>
                <a:ea typeface="Calibri" pitchFamily="34" charset="0"/>
                <a:cs typeface="Arial" pitchFamily="34" charset="0"/>
                <a:hlinkClick r:id="rId7" tooltip="Géométrie"/>
              </a:rPr>
              <a:t>  G</a:t>
            </a:r>
            <a:r>
              <a:rPr lang="fr-FR" sz="2800" dirty="0" smtClean="0">
                <a:solidFill>
                  <a:srgbClr val="00B0F0"/>
                </a:solidFill>
                <a:latin typeface="Calibri"/>
                <a:ea typeface="Calibri" pitchFamily="34" charset="0"/>
                <a:cs typeface="Arial" pitchFamily="34" charset="0"/>
                <a:hlinkClick r:id="rId7" tooltip="Géométrie"/>
              </a:rPr>
              <a:t>é</a:t>
            </a:r>
            <a:r>
              <a:rPr lang="fr-FR" sz="2800" dirty="0" smtClean="0">
                <a:solidFill>
                  <a:srgbClr val="00B0F0"/>
                </a:solidFill>
                <a:latin typeface="Arial" pitchFamily="34" charset="0"/>
                <a:ea typeface="Calibri" pitchFamily="34" charset="0"/>
                <a:cs typeface="Arial" pitchFamily="34" charset="0"/>
                <a:hlinkClick r:id="rId7" tooltip="Géométrie"/>
              </a:rPr>
              <a:t>om</a:t>
            </a:r>
            <a:r>
              <a:rPr lang="fr-FR" sz="2800" dirty="0" smtClean="0">
                <a:solidFill>
                  <a:srgbClr val="00B0F0"/>
                </a:solidFill>
                <a:latin typeface="Calibri"/>
                <a:ea typeface="Calibri" pitchFamily="34" charset="0"/>
                <a:cs typeface="Arial" pitchFamily="34" charset="0"/>
                <a:hlinkClick r:id="rId7" tooltip="Géométrie"/>
              </a:rPr>
              <a:t>é</a:t>
            </a:r>
            <a:r>
              <a:rPr lang="fr-FR" sz="2800" dirty="0" smtClean="0">
                <a:solidFill>
                  <a:srgbClr val="00B0F0"/>
                </a:solidFill>
                <a:latin typeface="Arial" pitchFamily="34" charset="0"/>
                <a:ea typeface="Calibri" pitchFamily="34" charset="0"/>
                <a:cs typeface="Arial" pitchFamily="34" charset="0"/>
                <a:hlinkClick r:id="rId7" tooltip="Géométrie"/>
              </a:rPr>
              <a:t>trie</a:t>
            </a:r>
            <a:endParaRPr lang="fr-FR" sz="2800" dirty="0" smtClean="0">
              <a:solidFill>
                <a:srgbClr val="00B0F0"/>
              </a:solidFill>
              <a:latin typeface="Arial" pitchFamily="34" charset="0"/>
              <a:cs typeface="Arial" pitchFamily="34" charset="0"/>
            </a:endParaRPr>
          </a:p>
          <a:p>
            <a:pPr lvl="1" eaLnBrk="0" fontAlgn="base" hangingPunct="0">
              <a:spcBef>
                <a:spcPct val="0"/>
              </a:spcBef>
              <a:spcAft>
                <a:spcPct val="0"/>
              </a:spcAft>
              <a:tabLst>
                <a:tab pos="914400" algn="l"/>
              </a:tabLst>
            </a:pPr>
            <a:r>
              <a:rPr lang="fr-FR" sz="1600" dirty="0" smtClean="0">
                <a:solidFill>
                  <a:srgbClr val="00B0F0"/>
                </a:solidFill>
                <a:latin typeface="Arial" pitchFamily="34" charset="0"/>
                <a:ea typeface="Calibri" pitchFamily="34" charset="0"/>
                <a:cs typeface="Arial" pitchFamily="34" charset="0"/>
                <a:hlinkClick r:id="rId8" tooltip="Géométrie complexe"/>
              </a:rPr>
              <a:t>1. </a:t>
            </a:r>
            <a:r>
              <a:rPr lang="fr-FR" sz="2800" dirty="0" smtClean="0">
                <a:solidFill>
                  <a:srgbClr val="00B0F0"/>
                </a:solidFill>
                <a:latin typeface="Arial" pitchFamily="34" charset="0"/>
                <a:ea typeface="Calibri" pitchFamily="34" charset="0"/>
                <a:cs typeface="Arial" pitchFamily="34" charset="0"/>
                <a:hlinkClick r:id="rId8" tooltip="Géométrie complexe"/>
              </a:rPr>
              <a:t>G</a:t>
            </a:r>
            <a:r>
              <a:rPr lang="fr-FR" sz="2800" dirty="0" smtClean="0">
                <a:solidFill>
                  <a:srgbClr val="00B0F0"/>
                </a:solidFill>
                <a:latin typeface="Calibri"/>
                <a:ea typeface="Calibri" pitchFamily="34" charset="0"/>
                <a:cs typeface="Arial" pitchFamily="34" charset="0"/>
                <a:hlinkClick r:id="rId8" tooltip="Géométrie complexe"/>
              </a:rPr>
              <a:t>é</a:t>
            </a:r>
            <a:r>
              <a:rPr lang="fr-FR" sz="2800" dirty="0" smtClean="0">
                <a:solidFill>
                  <a:srgbClr val="00B0F0"/>
                </a:solidFill>
                <a:latin typeface="Arial" pitchFamily="34" charset="0"/>
                <a:ea typeface="Calibri" pitchFamily="34" charset="0"/>
                <a:cs typeface="Arial" pitchFamily="34" charset="0"/>
                <a:hlinkClick r:id="rId8" tooltip="Géométrie complexe"/>
              </a:rPr>
              <a:t>om</a:t>
            </a:r>
            <a:r>
              <a:rPr lang="fr-FR" sz="2800" dirty="0" smtClean="0">
                <a:solidFill>
                  <a:srgbClr val="00B0F0"/>
                </a:solidFill>
                <a:latin typeface="Calibri"/>
                <a:ea typeface="Calibri" pitchFamily="34" charset="0"/>
                <a:cs typeface="Arial" pitchFamily="34" charset="0"/>
                <a:hlinkClick r:id="rId8" tooltip="Géométrie complexe"/>
              </a:rPr>
              <a:t>é</a:t>
            </a:r>
            <a:r>
              <a:rPr lang="fr-FR" sz="2800" dirty="0" smtClean="0">
                <a:solidFill>
                  <a:srgbClr val="00B0F0"/>
                </a:solidFill>
                <a:latin typeface="Arial" pitchFamily="34" charset="0"/>
                <a:ea typeface="Calibri" pitchFamily="34" charset="0"/>
                <a:cs typeface="Arial" pitchFamily="34" charset="0"/>
                <a:hlinkClick r:id="rId8" tooltip="Géométrie complexe"/>
              </a:rPr>
              <a:t>trie complexe</a:t>
            </a:r>
            <a:endParaRPr lang="fr-FR" sz="2800" dirty="0" smtClean="0">
              <a:solidFill>
                <a:srgbClr val="00B0F0"/>
              </a:solidFill>
              <a:latin typeface="Arial" pitchFamily="34" charset="0"/>
              <a:cs typeface="Arial" pitchFamily="34" charset="0"/>
            </a:endParaRPr>
          </a:p>
          <a:p>
            <a:pPr lvl="1" eaLnBrk="0" fontAlgn="base" hangingPunct="0">
              <a:spcBef>
                <a:spcPct val="0"/>
              </a:spcBef>
              <a:spcAft>
                <a:spcPct val="0"/>
              </a:spcAft>
              <a:tabLst>
                <a:tab pos="914400" algn="l"/>
              </a:tabLst>
            </a:pPr>
            <a:r>
              <a:rPr lang="fr-FR" dirty="0" smtClean="0">
                <a:solidFill>
                  <a:srgbClr val="00B0F0"/>
                </a:solidFill>
                <a:latin typeface="Arial" pitchFamily="34" charset="0"/>
                <a:ea typeface="Calibri" pitchFamily="34" charset="0"/>
                <a:cs typeface="Arial" pitchFamily="34" charset="0"/>
                <a:hlinkClick r:id="rId9" tooltip="Géométrie riemannienne"/>
              </a:rPr>
              <a:t>2</a:t>
            </a:r>
            <a:r>
              <a:rPr lang="fr-FR" sz="2800" dirty="0" smtClean="0">
                <a:solidFill>
                  <a:srgbClr val="00B0F0"/>
                </a:solidFill>
                <a:latin typeface="Arial" pitchFamily="34" charset="0"/>
                <a:ea typeface="Calibri" pitchFamily="34" charset="0"/>
                <a:cs typeface="Arial" pitchFamily="34" charset="0"/>
                <a:hlinkClick r:id="rId9" tooltip="Géométrie riemannienne"/>
              </a:rPr>
              <a:t>. G</a:t>
            </a:r>
            <a:r>
              <a:rPr lang="fr-FR" sz="2800" dirty="0" smtClean="0">
                <a:solidFill>
                  <a:srgbClr val="00B0F0"/>
                </a:solidFill>
                <a:latin typeface="Calibri"/>
                <a:ea typeface="Calibri" pitchFamily="34" charset="0"/>
                <a:cs typeface="Arial" pitchFamily="34" charset="0"/>
                <a:hlinkClick r:id="rId9" tooltip="Géométrie riemannienne"/>
              </a:rPr>
              <a:t>é</a:t>
            </a:r>
            <a:r>
              <a:rPr lang="fr-FR" sz="2800" dirty="0" smtClean="0">
                <a:solidFill>
                  <a:srgbClr val="00B0F0"/>
                </a:solidFill>
                <a:latin typeface="Arial" pitchFamily="34" charset="0"/>
                <a:ea typeface="Calibri" pitchFamily="34" charset="0"/>
                <a:cs typeface="Arial" pitchFamily="34" charset="0"/>
                <a:hlinkClick r:id="rId9" tooltip="Géométrie riemannienne"/>
              </a:rPr>
              <a:t>om</a:t>
            </a:r>
            <a:r>
              <a:rPr lang="fr-FR" sz="2800" dirty="0" smtClean="0">
                <a:solidFill>
                  <a:srgbClr val="00B0F0"/>
                </a:solidFill>
                <a:latin typeface="Calibri"/>
                <a:ea typeface="Calibri" pitchFamily="34" charset="0"/>
                <a:cs typeface="Arial" pitchFamily="34" charset="0"/>
                <a:hlinkClick r:id="rId9" tooltip="Géométrie riemannienne"/>
              </a:rPr>
              <a:t>é</a:t>
            </a:r>
            <a:r>
              <a:rPr lang="fr-FR" sz="2800" dirty="0" smtClean="0">
                <a:solidFill>
                  <a:srgbClr val="00B0F0"/>
                </a:solidFill>
                <a:latin typeface="Arial" pitchFamily="34" charset="0"/>
                <a:ea typeface="Calibri" pitchFamily="34" charset="0"/>
                <a:cs typeface="Arial" pitchFamily="34" charset="0"/>
                <a:hlinkClick r:id="rId9" tooltip="Géométrie riemannienne"/>
              </a:rPr>
              <a:t>trie riemannienne</a:t>
            </a:r>
            <a:endParaRPr lang="fr-FR" sz="2800" dirty="0" smtClean="0">
              <a:solidFill>
                <a:srgbClr val="00B0F0"/>
              </a:solidFill>
              <a:latin typeface="Arial" pitchFamily="34" charset="0"/>
              <a:cs typeface="Arial" pitchFamily="34" charset="0"/>
            </a:endParaRPr>
          </a:p>
          <a:p>
            <a:pPr lvl="1" eaLnBrk="0" fontAlgn="base" hangingPunct="0">
              <a:spcBef>
                <a:spcPct val="0"/>
              </a:spcBef>
              <a:spcAft>
                <a:spcPct val="0"/>
              </a:spcAft>
              <a:tabLst>
                <a:tab pos="914400" algn="l"/>
              </a:tabLst>
            </a:pPr>
            <a:r>
              <a:rPr lang="fr-FR" dirty="0" smtClean="0">
                <a:solidFill>
                  <a:srgbClr val="00B0F0"/>
                </a:solidFill>
                <a:latin typeface="Arial" pitchFamily="34" charset="0"/>
                <a:ea typeface="Calibri" pitchFamily="34" charset="0"/>
                <a:cs typeface="Arial" pitchFamily="34" charset="0"/>
                <a:hlinkClick r:id="rId10" tooltip="Géométrie symplectique"/>
              </a:rPr>
              <a:t>3</a:t>
            </a:r>
            <a:r>
              <a:rPr lang="fr-FR" sz="2800" dirty="0" smtClean="0">
                <a:solidFill>
                  <a:srgbClr val="00B0F0"/>
                </a:solidFill>
                <a:latin typeface="Arial" pitchFamily="34" charset="0"/>
                <a:ea typeface="Calibri" pitchFamily="34" charset="0"/>
                <a:cs typeface="Arial" pitchFamily="34" charset="0"/>
                <a:hlinkClick r:id="rId10" tooltip="Géométrie symplectique"/>
              </a:rPr>
              <a:t>. G</a:t>
            </a:r>
            <a:r>
              <a:rPr lang="fr-FR" sz="2800" dirty="0" smtClean="0">
                <a:solidFill>
                  <a:srgbClr val="00B0F0"/>
                </a:solidFill>
                <a:latin typeface="Calibri"/>
                <a:ea typeface="Calibri" pitchFamily="34" charset="0"/>
                <a:cs typeface="Arial" pitchFamily="34" charset="0"/>
                <a:hlinkClick r:id="rId10" tooltip="Géométrie symplectique"/>
              </a:rPr>
              <a:t>é</a:t>
            </a:r>
            <a:r>
              <a:rPr lang="fr-FR" sz="2800" dirty="0" smtClean="0">
                <a:solidFill>
                  <a:srgbClr val="00B0F0"/>
                </a:solidFill>
                <a:latin typeface="Arial" pitchFamily="34" charset="0"/>
                <a:ea typeface="Calibri" pitchFamily="34" charset="0"/>
                <a:cs typeface="Arial" pitchFamily="34" charset="0"/>
                <a:hlinkClick r:id="rId10" tooltip="Géométrie symplectique"/>
              </a:rPr>
              <a:t>om</a:t>
            </a:r>
            <a:r>
              <a:rPr lang="fr-FR" sz="2800" dirty="0" smtClean="0">
                <a:solidFill>
                  <a:srgbClr val="00B0F0"/>
                </a:solidFill>
                <a:latin typeface="Calibri"/>
                <a:ea typeface="Calibri" pitchFamily="34" charset="0"/>
                <a:cs typeface="Arial" pitchFamily="34" charset="0"/>
                <a:hlinkClick r:id="rId10" tooltip="Géométrie symplectique"/>
              </a:rPr>
              <a:t>é</a:t>
            </a:r>
            <a:r>
              <a:rPr lang="fr-FR" sz="2800" dirty="0" smtClean="0">
                <a:solidFill>
                  <a:srgbClr val="00B0F0"/>
                </a:solidFill>
                <a:latin typeface="Arial" pitchFamily="34" charset="0"/>
                <a:ea typeface="Calibri" pitchFamily="34" charset="0"/>
                <a:cs typeface="Arial" pitchFamily="34" charset="0"/>
                <a:hlinkClick r:id="rId10" tooltip="Géométrie symplectique"/>
              </a:rPr>
              <a:t>trie symplectique</a:t>
            </a:r>
            <a:endParaRPr lang="fr-FR" sz="2800" dirty="0" smtClean="0">
              <a:solidFill>
                <a:srgbClr val="00B0F0"/>
              </a:solidFill>
              <a:latin typeface="Arial" pitchFamily="34" charset="0"/>
              <a:cs typeface="Arial" pitchFamily="34" charset="0"/>
            </a:endParaRPr>
          </a:p>
          <a:p>
            <a:pPr lvl="0" eaLnBrk="0" fontAlgn="base" hangingPunct="0">
              <a:spcBef>
                <a:spcPct val="0"/>
              </a:spcBef>
              <a:spcAft>
                <a:spcPct val="0"/>
              </a:spcAft>
              <a:buFontTx/>
              <a:buChar char="•"/>
              <a:tabLst>
                <a:tab pos="914400" algn="l"/>
              </a:tabLst>
            </a:pPr>
            <a:r>
              <a:rPr lang="fr-FR" sz="2800" dirty="0" smtClean="0">
                <a:solidFill>
                  <a:srgbClr val="00B0F0"/>
                </a:solidFill>
                <a:latin typeface="Arial" pitchFamily="34" charset="0"/>
                <a:ea typeface="Calibri" pitchFamily="34" charset="0"/>
                <a:cs typeface="Arial" pitchFamily="34" charset="0"/>
                <a:hlinkClick r:id="rId11" tooltip="Probabilités"/>
              </a:rPr>
              <a:t>  Probabilit</a:t>
            </a:r>
            <a:r>
              <a:rPr lang="fr-FR" sz="2800" dirty="0" smtClean="0">
                <a:solidFill>
                  <a:srgbClr val="00B0F0"/>
                </a:solidFill>
                <a:latin typeface="Calibri"/>
                <a:ea typeface="Calibri" pitchFamily="34" charset="0"/>
                <a:cs typeface="Arial" pitchFamily="34" charset="0"/>
                <a:hlinkClick r:id="rId11" tooltip="Probabilités"/>
              </a:rPr>
              <a:t>é</a:t>
            </a:r>
            <a:r>
              <a:rPr lang="fr-FR" sz="2800" dirty="0" smtClean="0">
                <a:solidFill>
                  <a:srgbClr val="00B0F0"/>
                </a:solidFill>
                <a:latin typeface="Arial" pitchFamily="34" charset="0"/>
                <a:ea typeface="Calibri" pitchFamily="34" charset="0"/>
                <a:cs typeface="Arial" pitchFamily="34" charset="0"/>
                <a:hlinkClick r:id="rId11" tooltip="Probabilités"/>
              </a:rPr>
              <a:t>s</a:t>
            </a:r>
            <a:endParaRPr lang="fr-FR" sz="2800" dirty="0" smtClean="0">
              <a:solidFill>
                <a:srgbClr val="00B0F0"/>
              </a:solidFill>
              <a:latin typeface="Arial" pitchFamily="34" charset="0"/>
              <a:cs typeface="Arial" pitchFamily="34" charset="0"/>
            </a:endParaRPr>
          </a:p>
          <a:p>
            <a:pPr lvl="1" eaLnBrk="0" fontAlgn="base" hangingPunct="0">
              <a:spcBef>
                <a:spcPct val="0"/>
              </a:spcBef>
              <a:spcAft>
                <a:spcPct val="0"/>
              </a:spcAft>
              <a:tabLst>
                <a:tab pos="914400" algn="l"/>
              </a:tabLst>
            </a:pPr>
            <a:r>
              <a:rPr lang="fr-FR" dirty="0" smtClean="0">
                <a:solidFill>
                  <a:srgbClr val="00B0F0"/>
                </a:solidFill>
                <a:latin typeface="Arial" pitchFamily="34" charset="0"/>
                <a:ea typeface="Calibri" pitchFamily="34" charset="0"/>
                <a:cs typeface="Arial" pitchFamily="34" charset="0"/>
                <a:hlinkClick r:id="rId12" tooltip="Milieu aléatoire (page inexistante)"/>
              </a:rPr>
              <a:t>1</a:t>
            </a:r>
            <a:r>
              <a:rPr lang="fr-FR" sz="2800" dirty="0" smtClean="0">
                <a:solidFill>
                  <a:srgbClr val="00B0F0"/>
                </a:solidFill>
                <a:latin typeface="Arial" pitchFamily="34" charset="0"/>
                <a:ea typeface="Calibri" pitchFamily="34" charset="0"/>
                <a:cs typeface="Arial" pitchFamily="34" charset="0"/>
                <a:hlinkClick r:id="rId12" tooltip="Milieu aléatoire (page inexistante)"/>
              </a:rPr>
              <a:t>. Milieu al</a:t>
            </a:r>
            <a:r>
              <a:rPr lang="fr-FR" sz="2800" dirty="0" smtClean="0">
                <a:solidFill>
                  <a:srgbClr val="00B0F0"/>
                </a:solidFill>
                <a:latin typeface="Calibri"/>
                <a:ea typeface="Calibri" pitchFamily="34" charset="0"/>
                <a:cs typeface="Arial" pitchFamily="34" charset="0"/>
                <a:hlinkClick r:id="rId12" tooltip="Milieu aléatoire (page inexistante)"/>
              </a:rPr>
              <a:t>é</a:t>
            </a:r>
            <a:r>
              <a:rPr lang="fr-FR" sz="2800" dirty="0" smtClean="0">
                <a:solidFill>
                  <a:srgbClr val="00B0F0"/>
                </a:solidFill>
                <a:latin typeface="Arial" pitchFamily="34" charset="0"/>
                <a:ea typeface="Calibri" pitchFamily="34" charset="0"/>
                <a:cs typeface="Arial" pitchFamily="34" charset="0"/>
                <a:hlinkClick r:id="rId12" tooltip="Milieu aléatoire (page inexistante)"/>
              </a:rPr>
              <a:t>atoire</a:t>
            </a:r>
            <a:endParaRPr lang="fr-FR" sz="2800" dirty="0" smtClean="0">
              <a:solidFill>
                <a:srgbClr val="00B0F0"/>
              </a:solidFill>
              <a:latin typeface="Arial" pitchFamily="34" charset="0"/>
              <a:cs typeface="Arial" pitchFamily="34" charset="0"/>
            </a:endParaRPr>
          </a:p>
          <a:p>
            <a:pPr lvl="1" eaLnBrk="0" fontAlgn="base" hangingPunct="0">
              <a:spcBef>
                <a:spcPct val="0"/>
              </a:spcBef>
              <a:spcAft>
                <a:spcPct val="0"/>
              </a:spcAft>
              <a:tabLst>
                <a:tab pos="914400" algn="l"/>
              </a:tabLst>
            </a:pPr>
            <a:r>
              <a:rPr lang="fr-FR" dirty="0" smtClean="0">
                <a:solidFill>
                  <a:srgbClr val="00B0F0"/>
                </a:solidFill>
                <a:latin typeface="Arial" pitchFamily="34" charset="0"/>
                <a:ea typeface="Calibri" pitchFamily="34" charset="0"/>
                <a:cs typeface="Arial" pitchFamily="34" charset="0"/>
                <a:hlinkClick r:id="rId13" tooltip="Variable aléatoire"/>
              </a:rPr>
              <a:t>2.</a:t>
            </a:r>
            <a:r>
              <a:rPr lang="fr-FR" sz="2800" dirty="0" smtClean="0">
                <a:solidFill>
                  <a:srgbClr val="00B0F0"/>
                </a:solidFill>
                <a:latin typeface="Arial" pitchFamily="34" charset="0"/>
                <a:ea typeface="Calibri" pitchFamily="34" charset="0"/>
                <a:cs typeface="Arial" pitchFamily="34" charset="0"/>
                <a:hlinkClick r:id="rId13" tooltip="Variable aléatoire"/>
              </a:rPr>
              <a:t>Variable al</a:t>
            </a:r>
            <a:r>
              <a:rPr lang="fr-FR" sz="2800" dirty="0" smtClean="0">
                <a:solidFill>
                  <a:srgbClr val="00B0F0"/>
                </a:solidFill>
                <a:latin typeface="Calibri"/>
                <a:ea typeface="Calibri" pitchFamily="34" charset="0"/>
                <a:cs typeface="Arial" pitchFamily="34" charset="0"/>
                <a:hlinkClick r:id="rId13" tooltip="Variable aléatoire"/>
              </a:rPr>
              <a:t>é</a:t>
            </a:r>
            <a:r>
              <a:rPr lang="fr-FR" sz="2800" dirty="0" smtClean="0">
                <a:solidFill>
                  <a:srgbClr val="00B0F0"/>
                </a:solidFill>
                <a:latin typeface="Arial" pitchFamily="34" charset="0"/>
                <a:ea typeface="Calibri" pitchFamily="34" charset="0"/>
                <a:cs typeface="Arial" pitchFamily="34" charset="0"/>
                <a:hlinkClick r:id="rId13" tooltip="Variable aléatoire"/>
              </a:rPr>
              <a:t>atoire</a:t>
            </a:r>
            <a:endParaRPr lang="fr-FR" sz="2800" dirty="0" smtClean="0">
              <a:solidFill>
                <a:srgbClr val="00B0F0"/>
              </a:solidFill>
              <a:latin typeface="Arial" pitchFamily="34" charset="0"/>
              <a:cs typeface="Arial" pitchFamily="34" charset="0"/>
            </a:endParaRPr>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428604"/>
            <a:ext cx="9144000" cy="5793833"/>
          </a:xfrm>
          <a:prstGeom prst="rect">
            <a:avLst/>
          </a:prstGeom>
          <a:solidFill>
            <a:srgbClr val="FFFFFF"/>
          </a:solid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lvl="0" fontAlgn="base">
              <a:spcBef>
                <a:spcPct val="0"/>
              </a:spcBef>
              <a:spcAft>
                <a:spcPct val="0"/>
              </a:spcAft>
              <a:tabLst>
                <a:tab pos="457200" algn="l"/>
              </a:tabLst>
            </a:pPr>
            <a:r>
              <a:rPr kumimoji="0" lang="fr-FR" sz="2800" b="1" i="0"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rPr>
              <a:t>Centres internationaux de recherche</a:t>
            </a:r>
            <a:r>
              <a:rPr lang="fr-FR" sz="2800" b="1" dirty="0" smtClean="0">
                <a:solidFill>
                  <a:srgbClr val="000000"/>
                </a:solidFill>
                <a:latin typeface="Georgia" pitchFamily="18" charset="0"/>
                <a:ea typeface="Times New Roman" pitchFamily="18" charset="0"/>
                <a:cs typeface="Times New Roman" pitchFamily="18" charset="0"/>
              </a:rPr>
              <a:t> </a:t>
            </a:r>
            <a:r>
              <a:rPr lang="fr-FR" sz="1400" b="1" dirty="0" smtClean="0">
                <a:solidFill>
                  <a:srgbClr val="000000"/>
                </a:solidFill>
                <a:latin typeface="Georgia" pitchFamily="18" charset="0"/>
                <a:ea typeface="Times New Roman" pitchFamily="18" charset="0"/>
                <a:cs typeface="Times New Roman" pitchFamily="18" charset="0"/>
              </a:rPr>
              <a:t>(à titre indicatif)</a:t>
            </a:r>
            <a:endParaRPr kumimoji="0" lang="fr-FR" sz="1400" b="1" i="0"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fr-FR" sz="28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2" tooltip="African Institute for Mathematical Sciences"/>
              </a:rPr>
              <a:t>  </a:t>
            </a:r>
            <a:r>
              <a:rPr kumimoji="0" lang="fr-FR" sz="2800" b="0" i="0" u="none" strike="noStrike" cap="none" normalizeH="0" baseline="0" dirty="0" err="1" smtClean="0">
                <a:ln>
                  <a:noFill/>
                </a:ln>
                <a:effectLst/>
                <a:latin typeface="Arial" pitchFamily="34" charset="0"/>
                <a:ea typeface="Calibri" pitchFamily="34" charset="0"/>
                <a:cs typeface="Arial" pitchFamily="34" charset="0"/>
                <a:hlinkClick r:id="rId2" tooltip="African Institute for Mathematical Sciences"/>
              </a:rPr>
              <a:t>African</a:t>
            </a:r>
            <a:r>
              <a:rPr kumimoji="0" lang="fr-FR" sz="2800" b="0" i="0" u="none" strike="noStrike" cap="none" normalizeH="0" baseline="0" dirty="0" smtClean="0">
                <a:ln>
                  <a:noFill/>
                </a:ln>
                <a:effectLst/>
                <a:latin typeface="Arial" pitchFamily="34" charset="0"/>
                <a:ea typeface="Calibri" pitchFamily="34" charset="0"/>
                <a:cs typeface="Arial" pitchFamily="34" charset="0"/>
                <a:hlinkClick r:id="rId2" tooltip="African Institute for Mathematical Sciences"/>
              </a:rPr>
              <a:t> Institute for </a:t>
            </a:r>
            <a:r>
              <a:rPr kumimoji="0" lang="fr-FR" sz="2800" b="0" i="0" u="none" strike="noStrike" cap="none" normalizeH="0" baseline="0" dirty="0" err="1" smtClean="0">
                <a:ln>
                  <a:noFill/>
                </a:ln>
                <a:effectLst/>
                <a:latin typeface="Arial" pitchFamily="34" charset="0"/>
                <a:ea typeface="Calibri" pitchFamily="34" charset="0"/>
                <a:cs typeface="Arial" pitchFamily="34" charset="0"/>
                <a:hlinkClick r:id="rId2" tooltip="African Institute for Mathematical Sciences"/>
              </a:rPr>
              <a:t>Mathematical</a:t>
            </a:r>
            <a:r>
              <a:rPr kumimoji="0" lang="fr-FR" sz="2800" b="0" i="0" u="none" strike="noStrike" cap="none" normalizeH="0" baseline="0" dirty="0" smtClean="0">
                <a:ln>
                  <a:noFill/>
                </a:ln>
                <a:effectLst/>
                <a:latin typeface="Arial" pitchFamily="34" charset="0"/>
                <a:ea typeface="Calibri" pitchFamily="34" charset="0"/>
                <a:cs typeface="Arial" pitchFamily="34" charset="0"/>
                <a:hlinkClick r:id="rId2" tooltip="African Institute for Mathematical Sciences"/>
              </a:rPr>
              <a:t> Sciences</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3" tooltip="Clay Mathematics Institute"/>
              </a:rPr>
              <a:t>  Clay </a:t>
            </a:r>
            <a:r>
              <a:rPr kumimoji="0" lang="fr-FR" sz="2800" b="0" i="0" u="none" strike="noStrike" cap="none" normalizeH="0" baseline="0" dirty="0" err="1" smtClean="0">
                <a:ln>
                  <a:noFill/>
                </a:ln>
                <a:solidFill>
                  <a:srgbClr val="0B0080"/>
                </a:solidFill>
                <a:effectLst/>
                <a:latin typeface="Arial" pitchFamily="34" charset="0"/>
                <a:ea typeface="Calibri" pitchFamily="34" charset="0"/>
                <a:cs typeface="Arial" pitchFamily="34" charset="0"/>
                <a:hlinkClick r:id="rId3" tooltip="Clay Mathematics Institute"/>
              </a:rPr>
              <a:t>Mathematics</a:t>
            </a: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3" tooltip="Clay Mathematics Institute"/>
              </a:rPr>
              <a:t> Institute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4" tooltip="The Geometry center (page inexistante)"/>
              </a:rPr>
              <a:t>  The </a:t>
            </a:r>
            <a:r>
              <a:rPr kumimoji="0" lang="fr-FR" sz="2800" b="0" i="0" u="none" strike="noStrike" cap="none" normalizeH="0" baseline="0" dirty="0" err="1" smtClean="0">
                <a:ln>
                  <a:noFill/>
                </a:ln>
                <a:solidFill>
                  <a:srgbClr val="A55858"/>
                </a:solidFill>
                <a:effectLst/>
                <a:latin typeface="Arial" pitchFamily="34" charset="0"/>
                <a:ea typeface="Calibri" pitchFamily="34" charset="0"/>
                <a:cs typeface="Arial" pitchFamily="34" charset="0"/>
                <a:hlinkClick r:id="rId4" tooltip="The Geometry center (page inexistante)"/>
              </a:rPr>
              <a:t>Geometry</a:t>
            </a:r>
            <a:r>
              <a:rPr kumimoji="0" lang="fr-FR"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4" tooltip="The Geometry center (page inexistante)"/>
              </a:rPr>
              <a:t> Center</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5" tooltip="Institut des hautes études scientifiques"/>
              </a:rPr>
              <a:t>  Institut des Hautes </a:t>
            </a:r>
            <a:r>
              <a:rPr lang="fr-FR" sz="2800" dirty="0" smtClean="0">
                <a:solidFill>
                  <a:srgbClr val="0B0080"/>
                </a:solidFill>
                <a:latin typeface="Calibri"/>
                <a:ea typeface="Calibri" pitchFamily="34" charset="0"/>
                <a:cs typeface="Arial" pitchFamily="34" charset="0"/>
                <a:hlinkClick r:id="rId5" tooltip="Institut des hautes études scientifiques"/>
              </a:rPr>
              <a:t>E</a:t>
            </a: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5" tooltip="Institut des hautes études scientifiques"/>
              </a:rPr>
              <a:t>tudes </a:t>
            </a:r>
            <a:r>
              <a:rPr lang="fr-FR" sz="2800" dirty="0" smtClean="0">
                <a:solidFill>
                  <a:srgbClr val="0B0080"/>
                </a:solidFill>
                <a:latin typeface="Arial" pitchFamily="34" charset="0"/>
                <a:ea typeface="Calibri" pitchFamily="34" charset="0"/>
                <a:cs typeface="Arial" pitchFamily="34" charset="0"/>
                <a:hlinkClick r:id="rId5" tooltip="Institut des hautes études scientifiques"/>
              </a:rPr>
              <a:t>S</a:t>
            </a: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5" tooltip="Institut des hautes études scientifiques"/>
              </a:rPr>
              <a:t>cientifiques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6" tooltip="Institute for advanced research (page inexistante)"/>
              </a:rPr>
              <a:t>  Institute for </a:t>
            </a:r>
            <a:r>
              <a:rPr lang="fr-FR" sz="2800" dirty="0" smtClean="0">
                <a:solidFill>
                  <a:srgbClr val="A55858"/>
                </a:solidFill>
                <a:latin typeface="Arial" pitchFamily="34" charset="0"/>
                <a:ea typeface="Calibri" pitchFamily="34" charset="0"/>
                <a:cs typeface="Arial" pitchFamily="34" charset="0"/>
                <a:hlinkClick r:id="rId6" tooltip="Institute for advanced research (page inexistante)"/>
              </a:rPr>
              <a:t>A</a:t>
            </a:r>
            <a:r>
              <a:rPr kumimoji="0" lang="fr-FR"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6" tooltip="Institute for advanced research (page inexistante)"/>
              </a:rPr>
              <a:t>dvanced </a:t>
            </a:r>
            <a:r>
              <a:rPr lang="fr-FR" sz="2800" dirty="0" err="1" smtClean="0">
                <a:solidFill>
                  <a:srgbClr val="A55858"/>
                </a:solidFill>
                <a:latin typeface="Arial" pitchFamily="34" charset="0"/>
                <a:ea typeface="Calibri" pitchFamily="34" charset="0"/>
                <a:cs typeface="Arial" pitchFamily="34" charset="0"/>
                <a:hlinkClick r:id="rId6" tooltip="Institute for advanced research (page inexistante)"/>
              </a:rPr>
              <a:t>R</a:t>
            </a:r>
            <a:r>
              <a:rPr kumimoji="0" lang="fr-FR" sz="2800" b="0" i="0" u="none" strike="noStrike" cap="none" normalizeH="0" baseline="0" dirty="0" err="1" smtClean="0">
                <a:ln>
                  <a:noFill/>
                </a:ln>
                <a:solidFill>
                  <a:srgbClr val="A55858"/>
                </a:solidFill>
                <a:effectLst/>
                <a:latin typeface="Arial" pitchFamily="34" charset="0"/>
                <a:ea typeface="Calibri" pitchFamily="34" charset="0"/>
                <a:cs typeface="Arial" pitchFamily="34" charset="0"/>
                <a:hlinkClick r:id="rId6" tooltip="Institute for advanced research (page inexistante)"/>
              </a:rPr>
              <a:t>esearch</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7" tooltip="Isaac Newton Institute"/>
              </a:rPr>
              <a:t>  Isaac Newton Institute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8" tooltip="Max Planck institute for Mathematics in the Sciences (page inexistante)"/>
              </a:rPr>
              <a:t>  Max Planck Institute for Mathematics in the Sciences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9" tooltip="Reasearch Institute for Mathematical Sciences (page inexistante)"/>
              </a:rPr>
              <a:t>  </a:t>
            </a:r>
            <a:r>
              <a:rPr kumimoji="0" lang="fr-FR" sz="2800" b="0" i="0" u="none" strike="noStrike" cap="none" normalizeH="0" baseline="0" dirty="0" err="1" smtClean="0">
                <a:ln>
                  <a:noFill/>
                </a:ln>
                <a:solidFill>
                  <a:srgbClr val="A55858"/>
                </a:solidFill>
                <a:effectLst/>
                <a:latin typeface="Arial" pitchFamily="34" charset="0"/>
                <a:ea typeface="Calibri" pitchFamily="34" charset="0"/>
                <a:cs typeface="Arial" pitchFamily="34" charset="0"/>
                <a:hlinkClick r:id="rId9" tooltip="Reasearch Institute for Mathematical Sciences (page inexistante)"/>
              </a:rPr>
              <a:t>Research</a:t>
            </a:r>
            <a:r>
              <a:rPr kumimoji="0" lang="fr-FR"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9" tooltip="Reasearch Institute for Mathematical Sciences (page inexistante)"/>
              </a:rPr>
              <a:t> Institute for </a:t>
            </a:r>
            <a:r>
              <a:rPr kumimoji="0" lang="fr-FR" sz="2800" b="0" i="0" u="none" strike="noStrike" cap="none" normalizeH="0" baseline="0" dirty="0" err="1" smtClean="0">
                <a:ln>
                  <a:noFill/>
                </a:ln>
                <a:solidFill>
                  <a:srgbClr val="A55858"/>
                </a:solidFill>
                <a:effectLst/>
                <a:latin typeface="Arial" pitchFamily="34" charset="0"/>
                <a:ea typeface="Calibri" pitchFamily="34" charset="0"/>
                <a:cs typeface="Arial" pitchFamily="34" charset="0"/>
                <a:hlinkClick r:id="rId9" tooltip="Reasearch Institute for Mathematical Sciences (page inexistante)"/>
              </a:rPr>
              <a:t>Mathematical</a:t>
            </a:r>
            <a:r>
              <a:rPr kumimoji="0" lang="fr-FR" sz="2800" b="0" i="0" u="none" strike="noStrike" cap="none" normalizeH="0" baseline="0" dirty="0" smtClean="0">
                <a:ln>
                  <a:noFill/>
                </a:ln>
                <a:solidFill>
                  <a:srgbClr val="A55858"/>
                </a:solidFill>
                <a:effectLst/>
                <a:latin typeface="Arial" pitchFamily="34" charset="0"/>
                <a:ea typeface="Calibri" pitchFamily="34" charset="0"/>
                <a:cs typeface="Arial" pitchFamily="34" charset="0"/>
                <a:hlinkClick r:id="rId9" tooltip="Reasearch Institute for Mathematical Sciences (page inexistante)"/>
              </a:rPr>
              <a:t> Sciences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10" tooltip="Santa Fe Institute"/>
              </a:rPr>
              <a:t>  Santa Fe Institute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252525"/>
                </a:solidFill>
                <a:effectLst/>
                <a:latin typeface="Arial" pitchFamily="34" charset="0"/>
                <a:ea typeface="Calibri" pitchFamily="34" charset="0"/>
                <a:cs typeface="Arial" pitchFamily="34" charset="0"/>
              </a:rPr>
              <a:t>  Centre International de Rencontres Math</a:t>
            </a:r>
            <a:r>
              <a:rPr kumimoji="0" lang="fr-FR" sz="2800" b="0" i="0" u="none" strike="noStrike" cap="none" normalizeH="0" baseline="0" dirty="0" smtClean="0">
                <a:ln>
                  <a:noFill/>
                </a:ln>
                <a:solidFill>
                  <a:srgbClr val="252525"/>
                </a:solidFill>
                <a:effectLst/>
                <a:latin typeface="Calibri"/>
                <a:ea typeface="Calibri" pitchFamily="34" charset="0"/>
                <a:cs typeface="Arial" pitchFamily="34" charset="0"/>
              </a:rPr>
              <a:t>é</a:t>
            </a:r>
            <a:r>
              <a:rPr kumimoji="0" lang="fr-FR" sz="2800" b="0" i="0" u="none" strike="noStrike" cap="none" normalizeH="0" baseline="0" dirty="0" smtClean="0">
                <a:ln>
                  <a:noFill/>
                </a:ln>
                <a:solidFill>
                  <a:srgbClr val="252525"/>
                </a:solidFill>
                <a:effectLst/>
                <a:latin typeface="Arial" pitchFamily="34" charset="0"/>
                <a:ea typeface="Calibri" pitchFamily="34" charset="0"/>
                <a:cs typeface="Arial" pitchFamily="34" charset="0"/>
              </a:rPr>
              <a:t>matiques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800" b="0" i="0" u="none" strike="noStrike" cap="none" normalizeH="0" baseline="0" dirty="0" smtClean="0">
                <a:ln>
                  <a:noFill/>
                </a:ln>
                <a:solidFill>
                  <a:srgbClr val="0B0080"/>
                </a:solidFill>
                <a:effectLst/>
                <a:latin typeface="Arial" pitchFamily="34" charset="0"/>
                <a:ea typeface="Calibri" pitchFamily="34" charset="0"/>
                <a:cs typeface="Arial" pitchFamily="34" charset="0"/>
                <a:hlinkClick r:id="rId11" tooltip="Institut Henri-Poincaré"/>
              </a:rPr>
              <a:t>  Institut Henri-</a:t>
            </a:r>
            <a:r>
              <a:rPr kumimoji="0" lang="fr-FR" sz="2800" b="0" i="0" u="none" strike="noStrike" cap="none" normalizeH="0" baseline="0" dirty="0" err="1" smtClean="0">
                <a:ln>
                  <a:noFill/>
                </a:ln>
                <a:solidFill>
                  <a:srgbClr val="0B0080"/>
                </a:solidFill>
                <a:effectLst/>
                <a:latin typeface="Arial" pitchFamily="34" charset="0"/>
                <a:ea typeface="Calibri" pitchFamily="34" charset="0"/>
                <a:cs typeface="Arial" pitchFamily="34" charset="0"/>
                <a:hlinkClick r:id="rId11" tooltip="Institut Henri-Poincaré"/>
              </a:rPr>
              <a:t>Poincarr</a:t>
            </a:r>
            <a:r>
              <a:rPr kumimoji="0" lang="fr-FR" sz="2800" b="0" i="0" u="none" strike="noStrike" cap="none" normalizeH="0" baseline="0" dirty="0" err="1" smtClean="0">
                <a:ln>
                  <a:noFill/>
                </a:ln>
                <a:solidFill>
                  <a:srgbClr val="0B0080"/>
                </a:solidFill>
                <a:effectLst/>
                <a:latin typeface="Calibri"/>
                <a:ea typeface="Calibri" pitchFamily="34" charset="0"/>
                <a:cs typeface="Arial" pitchFamily="34" charset="0"/>
                <a:hlinkClick r:id="rId11" tooltip="Institut Henri-Poincaré"/>
              </a:rPr>
              <a:t>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1071546"/>
            <a:ext cx="9144000" cy="2931511"/>
          </a:xfrm>
          <a:prstGeom prst="rect">
            <a:avLst/>
          </a:prstGeom>
          <a:solidFill>
            <a:srgbClr val="FFFFFF"/>
          </a:solid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3200" b="1" dirty="0" smtClean="0">
              <a:solidFill>
                <a:srgbClr val="000000"/>
              </a:solidFill>
              <a:latin typeface="Georgia"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fr-FR" sz="3200" b="1" dirty="0" smtClean="0">
              <a:solidFill>
                <a:srgbClr val="000000"/>
              </a:solidFill>
              <a:latin typeface="Georgia"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7030A0"/>
                </a:solidFill>
                <a:effectLst/>
                <a:latin typeface="Georgia" pitchFamily="18" charset="0"/>
                <a:ea typeface="Times New Roman" pitchFamily="18" charset="0"/>
                <a:cs typeface="Times New Roman" pitchFamily="18" charset="0"/>
              </a:rPr>
              <a:t>Revues, publications</a:t>
            </a:r>
            <a:endParaRPr kumimoji="0" lang="fr-FR" sz="3200" b="1" i="0" u="none" strike="noStrike" cap="none" normalizeH="0" baseline="0" dirty="0" smtClean="0">
              <a:ln>
                <a:noFill/>
              </a:ln>
              <a:solidFill>
                <a:srgbClr val="7030A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0" y="0"/>
            <a:ext cx="91440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200" b="1" i="1" u="sng"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fr-FR" sz="1200" b="1" i="1" u="sng" dirty="0" smtClean="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200" b="1" i="1" u="sng"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fr-FR" sz="1200" b="1" i="1" u="sng" dirty="0" smtClean="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200" b="1" i="1" u="sng"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fr-FR" sz="1200" b="1" i="1" u="sng" dirty="0" smtClean="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200" b="1" i="1" u="sng"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3200" b="1" i="1"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32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Une revue de classe A</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est une revue internationale sp</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cialis</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e, de parution p</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riodique ouverte aux soumissions et ayant exclusivement un impact factor (IF) Thomson Reuters,</a:t>
            </a:r>
            <a:r>
              <a:rPr kumimoji="0" lang="fr-FR" sz="3200" b="0" i="0"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ISI (Institute For Sciences Information).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009198" cy="39703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fr-FR" sz="28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Textes du MESRS face à la fraude scientifique</a:t>
            </a:r>
          </a:p>
          <a:p>
            <a:pPr marL="0" marR="0" lvl="0" indent="0" algn="ctr" defTabSz="914400" rtl="0" eaLnBrk="1" fontAlgn="base" latinLnBrk="0" hangingPunct="1">
              <a:lnSpc>
                <a:spcPct val="100000"/>
              </a:lnSpc>
              <a:spcBef>
                <a:spcPct val="0"/>
              </a:spcBef>
              <a:spcAft>
                <a:spcPct val="0"/>
              </a:spcAft>
              <a:buClrTx/>
              <a:buSzTx/>
              <a:buFontTx/>
              <a:buChar char="•"/>
              <a:tabLst/>
            </a:pP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pPr>
            <a:r>
              <a:rPr kumimoji="0" lang="fr-FR" sz="28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Partie I</a:t>
            </a: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Arrêté  N°371 du 11 Juin 2014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portant cr</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ation, </a:t>
            </a:r>
          </a:p>
          <a:p>
            <a:pPr marL="457200" marR="0" lvl="1" indent="0" algn="l" defTabSz="914400" rtl="0" eaLnBrk="0" fontAlgn="base" latinLnBrk="0" hangingPunct="0">
              <a:lnSpc>
                <a:spcPct val="100000"/>
              </a:lnSpc>
              <a:spcBef>
                <a:spcPct val="0"/>
              </a:spcBef>
              <a:spcAft>
                <a:spcPct val="0"/>
              </a:spcAft>
              <a:buClrTx/>
              <a:buSzTx/>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Composition</a:t>
            </a:r>
            <a:r>
              <a:rPr lang="fr-FR" sz="2800" dirty="0" smtClean="0">
                <a:latin typeface="Arial" pitchFamily="34" charset="0"/>
                <a:ea typeface="Calibri" pitchFamily="34" charset="0"/>
                <a:cs typeface="Arial" pitchFamily="34"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fonctionnement des conseils de discipline </a:t>
            </a:r>
          </a:p>
          <a:p>
            <a:pPr marL="457200" marR="0" lvl="1" indent="0" algn="l" defTabSz="914400" rtl="0" eaLnBrk="0" fontAlgn="base" latinLnBrk="0" hangingPunct="0">
              <a:lnSpc>
                <a:spcPct val="100000"/>
              </a:lnSpc>
              <a:spcBef>
                <a:spcPct val="0"/>
              </a:spcBef>
              <a:spcAft>
                <a:spcPct val="0"/>
              </a:spcAft>
              <a:buClrTx/>
              <a:buSzTx/>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 sein des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tablissements d'enseignement sup</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a:t>
            </a:r>
          </a:p>
          <a:p>
            <a:pPr marL="457200" marR="0" lvl="1" indent="0" algn="l" defTabSz="914400" rtl="0" eaLnBrk="0" fontAlgn="base" latinLnBrk="0" hangingPunct="0">
              <a:lnSpc>
                <a:spcPct val="100000"/>
              </a:lnSpc>
              <a:spcBef>
                <a:spcPct val="0"/>
              </a:spcBef>
              <a:spcAft>
                <a:spcPct val="0"/>
              </a:spcAft>
              <a:buClrTx/>
              <a:buSzTx/>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pPr>
            <a:r>
              <a:rPr kumimoji="0" lang="fr-FR" sz="28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Partie II</a:t>
            </a:r>
            <a:r>
              <a:rPr kumimoji="0" lang="fr-FR" sz="2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Arrêté  N° 933 du 28 Juillet 2016 fixant</a:t>
            </a:r>
          </a:p>
          <a:p>
            <a:pPr marL="457200" marR="0" lvl="1" indent="0" algn="l" defTabSz="914400" rtl="0" eaLnBrk="0" fontAlgn="base" latinLnBrk="0" hangingPunct="0">
              <a:lnSpc>
                <a:spcPct val="100000"/>
              </a:lnSpc>
              <a:spcBef>
                <a:spcPct val="0"/>
              </a:spcBef>
              <a:spcAft>
                <a:spcPct val="0"/>
              </a:spcAft>
              <a:buClrTx/>
              <a:buSzTx/>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 règles relatives à la prévention et la lutte contre</a:t>
            </a:r>
          </a:p>
          <a:p>
            <a:pPr marL="457200" marR="0" lvl="1" indent="0" algn="l" defTabSz="914400" rtl="0" eaLnBrk="0" fontAlgn="base" latinLnBrk="0" hangingPunct="0">
              <a:lnSpc>
                <a:spcPct val="100000"/>
              </a:lnSpc>
              <a:spcBef>
                <a:spcPct val="0"/>
              </a:spcBef>
              <a:spcAft>
                <a:spcPct val="0"/>
              </a:spcAft>
              <a:buClrTx/>
              <a:buSzTx/>
              <a:tabLst/>
            </a:pP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 plagiat.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200" b="1" i="1" u="none" strike="noStrike" cap="none" normalizeH="0" baseline="0" dirty="0" smtClean="0">
              <a:ln>
                <a:noFill/>
              </a:ln>
              <a:solidFill>
                <a:srgbClr val="C0504D"/>
              </a:solidFill>
              <a:effectLst/>
              <a:latin typeface="Arial Narrow"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3200" b="1" i="1" u="none" strike="noStrike" cap="none" normalizeH="0" baseline="0" dirty="0" smtClean="0">
                <a:ln>
                  <a:noFill/>
                </a:ln>
                <a:solidFill>
                  <a:srgbClr val="C0504D"/>
                </a:solidFill>
                <a:effectLst/>
                <a:latin typeface="Arial Narrow" pitchFamily="34" charset="0"/>
                <a:ea typeface="Calibri" pitchFamily="34" charset="0"/>
                <a:cs typeface="Arial" pitchFamily="34" charset="0"/>
              </a:rPr>
              <a:t>Une revue de classe B</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est une revue internationale sp</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cialis</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e de parution p</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riodique ouverte</a:t>
            </a:r>
            <a:r>
              <a:rPr kumimoji="0" lang="fr-FR" sz="3200" b="0" i="1"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aux soumissions et n</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ayant pas d</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impact factor (IF) ISI, index</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e depuis plus de deux (02) ann</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es</a:t>
            </a:r>
            <a:r>
              <a:rPr kumimoji="0" lang="fr-FR" sz="3200" b="0" i="1"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au moment de la soumission de l</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article consid</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r</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dans les bases de donn</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es suivantes</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lang="en-US" sz="2800" i="1" dirty="0" smtClean="0">
                <a:solidFill>
                  <a:schemeClr val="tx1">
                    <a:lumMod val="95000"/>
                    <a:lumOff val="5000"/>
                  </a:schemeClr>
                </a:solidFill>
                <a:latin typeface="Arial Narrow" pitchFamily="34" charset="0"/>
                <a:ea typeface="Calibri" pitchFamily="34" charset="0"/>
                <a:cs typeface="Arial" pitchFamily="34" charset="0"/>
              </a:rPr>
              <a:t> </a:t>
            </a:r>
            <a:r>
              <a:rPr kumimoji="0" lang="en-US"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SI Web of Knowledge (Thomson Reuters),</a:t>
            </a:r>
            <a:endParaRPr kumimoji="0" lang="fr-FR" sz="2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 </a:t>
            </a:r>
            <a:r>
              <a:rPr kumimoji="0" lang="fr-FR" sz="2800" b="0" i="1" u="none" strike="noStrike" cap="none" normalizeH="0" baseline="0" dirty="0" err="1" smtClean="0">
                <a:ln>
                  <a:noFill/>
                </a:ln>
                <a:solidFill>
                  <a:schemeClr val="tx1">
                    <a:lumMod val="95000"/>
                    <a:lumOff val="5000"/>
                  </a:schemeClr>
                </a:solidFill>
                <a:effectLst/>
                <a:latin typeface="Arial Narrow" pitchFamily="34" charset="0"/>
                <a:ea typeface="Calibri" pitchFamily="34" charset="0"/>
                <a:cs typeface="Arial" pitchFamily="34" charset="0"/>
              </a:rPr>
              <a:t>Scopus</a:t>
            </a: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 (Elsevier)</a:t>
            </a:r>
            <a:r>
              <a:rPr kumimoji="0" lang="fr-FR" sz="2800" b="0" i="1"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a:t>
            </a:r>
            <a:endParaRPr kumimoji="0" lang="fr-FR" sz="2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 Cambridge </a:t>
            </a:r>
            <a:r>
              <a:rPr kumimoji="0" lang="fr-FR" sz="2800" b="0" i="1" u="none" strike="noStrike" cap="none" normalizeH="0" baseline="0" dirty="0" err="1" smtClean="0">
                <a:ln>
                  <a:noFill/>
                </a:ln>
                <a:solidFill>
                  <a:schemeClr val="tx1">
                    <a:lumMod val="95000"/>
                    <a:lumOff val="5000"/>
                  </a:schemeClr>
                </a:solidFill>
                <a:effectLst/>
                <a:latin typeface="Arial Narrow" pitchFamily="34" charset="0"/>
                <a:ea typeface="Calibri" pitchFamily="34" charset="0"/>
                <a:cs typeface="Arial" pitchFamily="34" charset="0"/>
              </a:rPr>
              <a:t>Scientific</a:t>
            </a: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 Abstracts (CSA),</a:t>
            </a:r>
            <a:endParaRPr kumimoji="0" lang="fr-FR" sz="2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Pascal (Institut de l</a:t>
            </a:r>
            <a:r>
              <a:rPr kumimoji="0" lang="fr-FR" sz="2800" b="0" i="1"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a:t>
            </a: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information scientifique et techniques</a:t>
            </a:r>
            <a:r>
              <a:rPr kumimoji="0" lang="fr-FR" sz="2800" b="0" i="1"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 INIST),</a:t>
            </a:r>
            <a:endParaRPr kumimoji="0" lang="fr-FR" sz="2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EL </a:t>
            </a:r>
            <a:r>
              <a:rPr kumimoji="0" lang="fr-FR" sz="2800" b="0" i="1" u="none" strike="noStrike" cap="none" normalizeH="0" baseline="0" dirty="0" err="1" smtClean="0">
                <a:ln>
                  <a:noFill/>
                </a:ln>
                <a:solidFill>
                  <a:schemeClr val="tx1">
                    <a:lumMod val="95000"/>
                    <a:lumOff val="5000"/>
                  </a:schemeClr>
                </a:solidFill>
                <a:effectLst/>
                <a:latin typeface="Arial Narrow" pitchFamily="34" charset="0"/>
                <a:ea typeface="Calibri" pitchFamily="34" charset="0"/>
                <a:cs typeface="Arial" pitchFamily="34" charset="0"/>
              </a:rPr>
              <a:t>Compendex</a:t>
            </a:r>
            <a:r>
              <a:rPr kumimoji="0" lang="fr-FR" sz="2800" b="0" i="1"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fr-FR"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a:t>
            </a:r>
            <a:endParaRPr kumimoji="0" lang="fr-FR" sz="2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INSPEC (Institution of Engineering and </a:t>
            </a:r>
            <a:r>
              <a:rPr kumimoji="0" lang="en-US" sz="2800" b="0" i="1" u="none" strike="noStrike" cap="none" normalizeH="0" baseline="0" dirty="0" err="1" smtClean="0">
                <a:ln>
                  <a:noFill/>
                </a:ln>
                <a:solidFill>
                  <a:schemeClr val="tx1">
                    <a:lumMod val="95000"/>
                    <a:lumOff val="5000"/>
                  </a:schemeClr>
                </a:solidFill>
                <a:effectLst/>
                <a:latin typeface="Arial Narrow" pitchFamily="34" charset="0"/>
                <a:ea typeface="Calibri" pitchFamily="34" charset="0"/>
                <a:cs typeface="Arial" pitchFamily="34" charset="0"/>
              </a:rPr>
              <a:t>Technologiy</a:t>
            </a:r>
            <a:r>
              <a:rPr kumimoji="0" lang="en-US" sz="2800" b="0" i="1"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en-US"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 IET)</a:t>
            </a:r>
            <a:r>
              <a:rPr kumimoji="0" lang="en-US" sz="2800" b="0" i="1"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en-US" sz="2800" b="0" i="1" u="none" strike="noStrike" cap="none" normalizeH="0" baseline="0" dirty="0" smtClean="0">
                <a:ln>
                  <a:noFill/>
                </a:ln>
                <a:solidFill>
                  <a:schemeClr val="tx1">
                    <a:lumMod val="95000"/>
                    <a:lumOff val="5000"/>
                  </a:schemeClr>
                </a:solidFill>
                <a:effectLst/>
                <a:latin typeface="Arial Narrow" pitchFamily="34" charset="0"/>
                <a:ea typeface="Calibri" pitchFamily="34" charset="0"/>
                <a:cs typeface="Arial" pitchFamily="34" charset="0"/>
              </a:rPr>
              <a:t>;</a:t>
            </a:r>
            <a:endParaRPr kumimoji="0" lang="fr-FR" sz="2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0" i="1" u="none" strike="noStrike" cap="none" normalizeH="0" baseline="0" dirty="0" err="1" smtClean="0">
                <a:ln>
                  <a:noFill/>
                </a:ln>
                <a:solidFill>
                  <a:schemeClr val="tx1">
                    <a:lumMod val="95000"/>
                    <a:lumOff val="5000"/>
                  </a:schemeClr>
                </a:solidFill>
                <a:effectLst/>
                <a:latin typeface="Arial Narrow" pitchFamily="34" charset="0"/>
                <a:ea typeface="Calibri" pitchFamily="34" charset="0"/>
                <a:cs typeface="Arial" pitchFamily="34" charset="0"/>
              </a:rPr>
              <a:t>Copernicus</a:t>
            </a:r>
            <a:endParaRPr kumimoji="0" lang="fr-FR" sz="2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0" y="0"/>
            <a:ext cx="9144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3200" b="1" i="1" u="none" strike="noStrike" cap="none" normalizeH="0" baseline="0" dirty="0" smtClean="0">
                <a:ln>
                  <a:noFill/>
                </a:ln>
                <a:solidFill>
                  <a:srgbClr val="C0504D"/>
                </a:solidFill>
                <a:effectLst/>
                <a:latin typeface="Arial Narrow" pitchFamily="34" charset="0"/>
                <a:ea typeface="Calibri" pitchFamily="34" charset="0"/>
                <a:cs typeface="Arial" pitchFamily="34" charset="0"/>
              </a:rPr>
              <a:t>Une conf</a:t>
            </a:r>
            <a:r>
              <a:rPr kumimoji="0" lang="fr-FR" sz="3200" b="1" i="1" u="none" strike="noStrike" cap="none" normalizeH="0" baseline="0" dirty="0" smtClean="0">
                <a:ln>
                  <a:noFill/>
                </a:ln>
                <a:solidFill>
                  <a:srgbClr val="C0504D"/>
                </a:solidFill>
                <a:effectLst/>
                <a:latin typeface="Calibri"/>
                <a:ea typeface="Calibri" pitchFamily="34" charset="0"/>
                <a:cs typeface="Arial" pitchFamily="34" charset="0"/>
              </a:rPr>
              <a:t>é</a:t>
            </a:r>
            <a:r>
              <a:rPr kumimoji="0" lang="fr-FR" sz="3200" b="1" i="1" u="none" strike="noStrike" cap="none" normalizeH="0" baseline="0" dirty="0" smtClean="0">
                <a:ln>
                  <a:noFill/>
                </a:ln>
                <a:solidFill>
                  <a:srgbClr val="C0504D"/>
                </a:solidFill>
                <a:effectLst/>
                <a:latin typeface="Arial Narrow" pitchFamily="34" charset="0"/>
                <a:ea typeface="Calibri" pitchFamily="34" charset="0"/>
                <a:cs typeface="Arial" pitchFamily="34" charset="0"/>
              </a:rPr>
              <a:t>rence internationale</a:t>
            </a:r>
            <a:r>
              <a:rPr kumimoji="0" lang="fr-FR" sz="3200" b="0" i="1" u="none" strike="noStrike" cap="none" normalizeH="0" baseline="0" dirty="0" smtClean="0">
                <a:ln>
                  <a:noFill/>
                </a:ln>
                <a:solidFill>
                  <a:srgbClr val="C0504D"/>
                </a:solidFill>
                <a:effectLst/>
                <a:latin typeface="Arial Narrow" pitchFamily="34" charset="0"/>
                <a:ea typeface="Calibri" pitchFamily="34" charset="0"/>
                <a:cs typeface="Arial" pitchFamily="34" charset="0"/>
              </a:rPr>
              <a:t> </a:t>
            </a:r>
            <a:r>
              <a:rPr kumimoji="0" lang="fr-FR" sz="3200" b="1" i="1" u="none" strike="noStrike" cap="none" normalizeH="0" baseline="0" dirty="0" smtClean="0">
                <a:ln>
                  <a:noFill/>
                </a:ln>
                <a:solidFill>
                  <a:srgbClr val="C0504D"/>
                </a:solidFill>
                <a:effectLst/>
                <a:latin typeface="Arial Narrow" pitchFamily="34" charset="0"/>
                <a:ea typeface="Calibri" pitchFamily="34" charset="0"/>
                <a:cs typeface="Arial" pitchFamily="34" charset="0"/>
              </a:rPr>
              <a:t>avec acte</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est une conf</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rence internationale sp</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cialis</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e tenue en Alg</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rie ou </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l</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tranger, ayant un comit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de lecture international</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autrement dit,</a:t>
            </a:r>
            <a:r>
              <a:rPr kumimoji="0" lang="fr-FR" sz="3200" b="0" i="1"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au moins 20 % des membres sont </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trangers, et dont les actes sont report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s en texte int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gral dans un </a:t>
            </a:r>
            <a:r>
              <a:rPr kumimoji="0" lang="fr-FR" sz="3200" b="0" i="1" u="none" strike="noStrike" cap="none" normalizeH="0" baseline="0" dirty="0" err="1" smtClean="0">
                <a:ln>
                  <a:noFill/>
                </a:ln>
                <a:solidFill>
                  <a:schemeClr val="tx1"/>
                </a:solidFill>
                <a:effectLst/>
                <a:latin typeface="Arial Narrow" pitchFamily="34" charset="0"/>
                <a:ea typeface="Calibri" pitchFamily="34" charset="0"/>
                <a:cs typeface="Arial" pitchFamily="34" charset="0"/>
              </a:rPr>
              <a:t>proceeding</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dit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sur papier et/ou sur support </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lectronique.</a:t>
            </a:r>
          </a:p>
          <a:p>
            <a:pPr marL="0" marR="0" lvl="0" indent="0" algn="l" defTabSz="914400" rtl="0" eaLnBrk="1" fontAlgn="base" latinLnBrk="0" hangingPunct="1">
              <a:lnSpc>
                <a:spcPct val="100000"/>
              </a:lnSpc>
              <a:spcBef>
                <a:spcPct val="0"/>
              </a:spcBef>
              <a:spcAft>
                <a:spcPct val="0"/>
              </a:spcAft>
              <a:buClrTx/>
              <a:buSzTx/>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3200" b="1" i="1" u="none" strike="noStrike" cap="none" normalizeH="0" baseline="0" dirty="0" smtClean="0">
                <a:ln>
                  <a:noFill/>
                </a:ln>
                <a:solidFill>
                  <a:srgbClr val="C0504D"/>
                </a:solidFill>
                <a:effectLst/>
                <a:latin typeface="Arial Narrow" pitchFamily="34" charset="0"/>
                <a:ea typeface="Calibri" pitchFamily="34" charset="0"/>
                <a:cs typeface="Arial" pitchFamily="34" charset="0"/>
              </a:rPr>
              <a:t>Une conf</a:t>
            </a:r>
            <a:r>
              <a:rPr kumimoji="0" lang="fr-FR" sz="3200" b="1" i="1" u="none" strike="noStrike" cap="none" normalizeH="0" baseline="0" dirty="0" smtClean="0">
                <a:ln>
                  <a:noFill/>
                </a:ln>
                <a:solidFill>
                  <a:srgbClr val="C0504D"/>
                </a:solidFill>
                <a:effectLst/>
                <a:latin typeface="Calibri"/>
                <a:ea typeface="Calibri" pitchFamily="34" charset="0"/>
                <a:cs typeface="Arial" pitchFamily="34" charset="0"/>
              </a:rPr>
              <a:t>é</a:t>
            </a:r>
            <a:r>
              <a:rPr kumimoji="0" lang="fr-FR" sz="3200" b="1" i="1" u="none" strike="noStrike" cap="none" normalizeH="0" baseline="0" dirty="0" smtClean="0">
                <a:ln>
                  <a:noFill/>
                </a:ln>
                <a:solidFill>
                  <a:srgbClr val="C0504D"/>
                </a:solidFill>
                <a:effectLst/>
                <a:latin typeface="Arial Narrow" pitchFamily="34" charset="0"/>
                <a:ea typeface="Calibri" pitchFamily="34" charset="0"/>
                <a:cs typeface="Arial" pitchFamily="34" charset="0"/>
              </a:rPr>
              <a:t>rence nationale</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est une conf</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rence sp</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cialis</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e ayant un comit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de lecture national,</a:t>
            </a:r>
            <a:r>
              <a:rPr kumimoji="0" lang="fr-FR" sz="3200" b="0" i="1"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qui s</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est tenue en Alg</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rie o</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u</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à</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l</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tranger et dont les actes sont report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s en texte int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gral dans un</a:t>
            </a:r>
            <a:r>
              <a:rPr kumimoji="0" lang="fr-FR" sz="3200" b="0" i="1"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err="1" smtClean="0">
                <a:ln>
                  <a:noFill/>
                </a:ln>
                <a:solidFill>
                  <a:schemeClr val="tx1"/>
                </a:solidFill>
                <a:effectLst/>
                <a:latin typeface="Arial Narrow" pitchFamily="34" charset="0"/>
                <a:ea typeface="Calibri" pitchFamily="34" charset="0"/>
                <a:cs typeface="Arial" pitchFamily="34" charset="0"/>
              </a:rPr>
              <a:t>proceeding</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dit</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 sur papier et/ou sur support </a:t>
            </a:r>
            <a:r>
              <a:rPr kumimoji="0" lang="fr-FR" sz="3200" b="0" i="1"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1" u="none" strike="noStrike" cap="none" normalizeH="0" baseline="0" dirty="0" smtClean="0">
                <a:ln>
                  <a:noFill/>
                </a:ln>
                <a:solidFill>
                  <a:schemeClr val="tx1"/>
                </a:solidFill>
                <a:effectLst/>
                <a:latin typeface="Arial Narrow" pitchFamily="34" charset="0"/>
                <a:ea typeface="Calibri" pitchFamily="34" charset="0"/>
                <a:cs typeface="Arial" pitchFamily="34" charset="0"/>
              </a:rPr>
              <a:t>lectronique.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0" y="0"/>
            <a:ext cx="91440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Conditions de soutenances de th</a:t>
            </a:r>
            <a:r>
              <a:rPr kumimoji="0" lang="fr-FR" sz="3200" b="1"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ses de doctorat</a:t>
            </a:r>
            <a:r>
              <a:rPr kumimoji="0" lang="fr-FR" sz="3200" b="1"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Variante 1</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au moins (01) publication dans une revue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internationale de classe A</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Variante 2</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au moins (02) publications dans une revue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internationale de classe B </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Variante 3</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au moins (01) publication dans une revue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internationale de classe B et (02)  Communications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internationales avec actes </a:t>
            </a:r>
            <a:r>
              <a:rPr kumimoji="0" lang="fr-FR" sz="3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dit</a:t>
            </a:r>
            <a:r>
              <a:rPr kumimoji="0" lang="fr-FR" sz="3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Variante 4</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au moins (01) publication dans une revue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internationale de classe B et (01) Publication nationale.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N.B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20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Tout article présenté ne peut être comptabilisé dans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 le dossier de soutenance d’une thèse de doctorat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 que si le candidat est premier auteur ou à défaut s’il est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 précédé par son directeur de thèse</a:t>
            </a:r>
            <a:r>
              <a:rPr kumimoji="0" lang="fr-FR" sz="20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0" y="0"/>
            <a:ext cx="9445214" cy="39703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400" b="1" dirty="0" smtClean="0">
              <a:latin typeface="Arial Narrow"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Conditions de soutenances d</a:t>
            </a:r>
            <a:r>
              <a:rPr kumimoji="0" lang="fr-FR" sz="32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habilitation universitaire</a:t>
            </a:r>
            <a:r>
              <a:rPr kumimoji="0" lang="fr-FR" sz="3200" b="1"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200" b="1"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32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Les publications pr</a:t>
            </a:r>
            <a:r>
              <a:rPr kumimoji="0" lang="fr-FR" sz="3200" b="0" i="0" u="none" strike="noStrike" cap="none" normalizeH="0" baseline="0" dirty="0" smtClean="0">
                <a:ln>
                  <a:noFill/>
                </a:ln>
                <a:solidFill>
                  <a:srgbClr val="FF0000"/>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sent</a:t>
            </a:r>
            <a:r>
              <a:rPr kumimoji="0" lang="fr-FR" sz="3200" b="0" i="0" u="none" strike="noStrike" cap="none" normalizeH="0" baseline="0" dirty="0" smtClean="0">
                <a:ln>
                  <a:noFill/>
                </a:ln>
                <a:solidFill>
                  <a:srgbClr val="FF0000"/>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es doivent être</a:t>
            </a:r>
            <a:r>
              <a:rPr kumimoji="0" lang="fr-FR" sz="3200" b="0" i="0" u="none" strike="noStrike" cap="none" normalizeH="0" baseline="0" dirty="0" smtClean="0">
                <a:ln>
                  <a:noFill/>
                </a:ln>
                <a:solidFill>
                  <a:srgbClr val="FF0000"/>
                </a:solidFill>
                <a:effectLst/>
                <a:latin typeface="Calibri"/>
                <a:ea typeface="Calibri" pitchFamily="34" charset="0"/>
                <a:cs typeface="Arial" pitchFamily="34" charset="0"/>
              </a:rPr>
              <a:t> </a:t>
            </a:r>
            <a:r>
              <a:rPr kumimoji="0" lang="fr-FR" sz="3200" b="0" i="0" u="none" strike="noStrike" cap="none" normalizeH="0" baseline="0" dirty="0" smtClean="0">
                <a:ln>
                  <a:noFill/>
                </a:ln>
                <a:solidFill>
                  <a:srgbClr val="FF0000"/>
                </a:solidFill>
                <a:effectLst/>
                <a:latin typeface="Arial Narrow" pitchFamily="34" charset="0"/>
                <a:ea typeface="Calibri" pitchFamily="34" charset="0"/>
                <a:cs typeface="Arial" pitchFamily="34" charset="0"/>
              </a:rPr>
              <a:t>:</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 soit dans la continuit</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du travail de th</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se et non </a:t>
            </a:r>
          </a:p>
          <a:p>
            <a:pPr marL="0" marR="0" lvl="0" indent="0" algn="l" defTabSz="914400" rtl="0" eaLnBrk="0" fontAlgn="base" latinLnBrk="0" hangingPunct="0">
              <a:lnSpc>
                <a:spcPct val="100000"/>
              </a:lnSpc>
              <a:spcBef>
                <a:spcPct val="0"/>
              </a:spcBef>
              <a:spcAft>
                <a:spcPct val="0"/>
              </a:spcAft>
              <a:buClrTx/>
              <a:buSzTx/>
              <a:tabLst/>
            </a:pPr>
            <a:r>
              <a:rPr lang="fr-FR" sz="3200" dirty="0" smtClean="0">
                <a:latin typeface="Arial Narrow"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vers</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es dans la th</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 soit en dehors de la th</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se et 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alis</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es apr</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a:t>
            </a:r>
          </a:p>
          <a:p>
            <a:pPr marL="0" marR="0" lvl="0" indent="0" algn="l" defTabSz="914400" rtl="0" eaLnBrk="0" fontAlgn="base" latinLnBrk="0" hangingPunct="0">
              <a:lnSpc>
                <a:spcPct val="100000"/>
              </a:lnSpc>
              <a:spcBef>
                <a:spcPct val="0"/>
              </a:spcBef>
              <a:spcAft>
                <a:spcPct val="0"/>
              </a:spcAft>
              <a:buClrTx/>
              <a:buSzTx/>
              <a:tabLst/>
            </a:pP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la soutenance</a:t>
            </a:r>
            <a:r>
              <a:rPr kumimoji="0" lang="fr-FR" sz="3200" b="0" i="0"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de la th</a:t>
            </a:r>
            <a:r>
              <a:rPr kumimoji="0" lang="fr-FR" sz="3200" b="0"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32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se.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Les variantes retenues sont</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Variante 1</a:t>
            </a:r>
            <a:r>
              <a:rPr kumimoji="0" lang="fr-FR" sz="2400" b="1" i="0" u="none" strike="noStrike" cap="none" normalizeH="0" baseline="0" dirty="0" smtClean="0">
                <a:ln>
                  <a:noFill/>
                </a:ln>
                <a:solidFill>
                  <a:srgbClr val="C0504D"/>
                </a:solidFill>
                <a:effectLst/>
                <a:latin typeface="Calibri"/>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au moins (01) publication dans une revue internationale de classe A </a:t>
            </a:r>
            <a:r>
              <a:rPr lang="fr-FR" sz="2400" dirty="0" smtClean="0">
                <a:latin typeface="Arial Narrow"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(01) communication internationale </a:t>
            </a:r>
            <a:r>
              <a:rPr lang="fr-FR" sz="2400" dirty="0" smtClean="0">
                <a:latin typeface="Arial Narrow"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(01) master soutenu + (01) polycopié</a:t>
            </a:r>
            <a:endParaRPr kumimoji="0" lang="fr-FR" sz="2400" b="0" i="0" u="none" strike="noStrike" cap="none" normalizeH="0" baseline="0" dirty="0" smtClean="0">
              <a:ln>
                <a:noFill/>
              </a:ln>
              <a:solidFill>
                <a:schemeClr val="tx1"/>
              </a:solidFill>
              <a:effectLst/>
              <a:latin typeface="Arial Narrow" pitchFamily="34" charset="0"/>
              <a:cs typeface="Arial" pitchFamily="34" charset="0"/>
            </a:endParaRPr>
          </a:p>
          <a:p>
            <a:pPr lvl="0" eaLnBrk="0" fontAlgn="base" hangingPunct="0">
              <a:spcBef>
                <a:spcPct val="0"/>
              </a:spcBef>
              <a:spcAft>
                <a:spcPct val="0"/>
              </a:spcAft>
            </a:pPr>
            <a:r>
              <a:rPr kumimoji="0" lang="fr-FR" sz="24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Variante 2</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au moins (02) publications dans une revue internationale de classe B </a:t>
            </a:r>
            <a:r>
              <a:rPr lang="fr-FR" sz="2400" dirty="0" smtClean="0">
                <a:latin typeface="Arial Narrow"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(02) communications internationales avec actes  </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dit</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 </a:t>
            </a:r>
            <a:r>
              <a:rPr lang="fr-FR" sz="2400" dirty="0" smtClean="0">
                <a:latin typeface="Arial Narrow"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(02) masters</a:t>
            </a:r>
            <a:r>
              <a:rPr kumimoji="0" lang="fr-FR" sz="2400" b="0" i="0" u="none" strike="noStrike" cap="none" normalizeH="0" dirty="0" smtClean="0">
                <a:ln>
                  <a:noFill/>
                </a:ln>
                <a:solidFill>
                  <a:schemeClr val="tx1"/>
                </a:solidFill>
                <a:effectLst/>
                <a:latin typeface="Arial Narrow" pitchFamily="34" charset="0"/>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soutenus  + (01</a:t>
            </a:r>
            <a:r>
              <a:rPr lang="fr-FR" sz="2400" dirty="0" smtClean="0">
                <a:latin typeface="Arial Narrow" pitchFamily="34" charset="0"/>
                <a:ea typeface="Calibri" pitchFamily="34" charset="0"/>
                <a:cs typeface="Arial" pitchFamily="34" charset="0"/>
              </a:rPr>
              <a:t>) polycopié.</a:t>
            </a:r>
            <a:endParaRPr lang="fr-FR" sz="2400" dirty="0" smtClean="0">
              <a:latin typeface="Arial" pitchFamily="34" charset="0"/>
              <a:ea typeface="Calibri" pitchFamily="34" charset="0"/>
              <a:cs typeface="Arial" pitchFamily="34" charset="0"/>
            </a:endParaRP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fr-FR" sz="24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Variante 3</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au moins (01) publication dans une revue internationale de classe  B + (02)</a:t>
            </a: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communications internationales avec actes </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dit</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 </a:t>
            </a:r>
            <a:r>
              <a:rPr lang="fr-FR" sz="2400" dirty="0" smtClean="0">
                <a:latin typeface="Arial Narrow"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(03) masters  soutenus + (01) </a:t>
            </a:r>
            <a:r>
              <a:rPr lang="fr-FR" sz="2400" dirty="0" smtClean="0">
                <a:latin typeface="Arial Narrow" pitchFamily="34" charset="0"/>
                <a:ea typeface="Calibri" pitchFamily="34" charset="0"/>
                <a:cs typeface="Arial" pitchFamily="34" charset="0"/>
              </a:rPr>
              <a:t>polycopié.</a:t>
            </a:r>
            <a:endParaRPr lang="fr-FR" sz="2400" dirty="0" smtClean="0">
              <a:latin typeface="Arial" pitchFamily="34" charset="0"/>
              <a:ea typeface="Calibri" pitchFamily="34" charset="0"/>
              <a:cs typeface="Arial" pitchFamily="34" charset="0"/>
            </a:endParaRPr>
          </a:p>
          <a:p>
            <a:pPr lvl="0" eaLnBrk="0" fontAlgn="base" hangingPunct="0">
              <a:spcBef>
                <a:spcPct val="0"/>
              </a:spcBef>
              <a:spcAft>
                <a:spcPct val="0"/>
              </a:spcAft>
            </a:pPr>
            <a:r>
              <a:rPr kumimoji="0" lang="fr-FR" sz="2400" b="1" i="0" u="none" strike="noStrike" cap="none" normalizeH="0" baseline="0" dirty="0" smtClean="0">
                <a:ln>
                  <a:noFill/>
                </a:ln>
                <a:solidFill>
                  <a:srgbClr val="C0504D"/>
                </a:solidFill>
                <a:effectLst/>
                <a:latin typeface="Arial Narrow" pitchFamily="34" charset="0"/>
                <a:ea typeface="Calibri" pitchFamily="34" charset="0"/>
                <a:cs typeface="Arial" pitchFamily="34" charset="0"/>
              </a:rPr>
              <a:t> Variante 4</a:t>
            </a:r>
            <a:r>
              <a:rPr kumimoji="0" lang="fr-FR" sz="2400" b="0"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au moins (01) publication dans une revue internationale de classe B + (01) </a:t>
            </a:r>
            <a:r>
              <a:rPr lang="fr-FR" sz="2400" dirty="0" smtClean="0">
                <a:latin typeface="Arial Narrow" pitchFamily="34" charset="0"/>
                <a:ea typeface="Calibri" pitchFamily="34" charset="0"/>
                <a:cs typeface="Arial" pitchFamily="34" charset="0"/>
              </a:rPr>
              <a:t>p</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ublication nationale </a:t>
            </a:r>
            <a:r>
              <a:rPr lang="fr-FR" sz="2400" dirty="0" smtClean="0">
                <a:latin typeface="Arial Narrow"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(03) masters soutenus+ (01) </a:t>
            </a:r>
            <a:r>
              <a:rPr lang="fr-FR" sz="2400" dirty="0" smtClean="0">
                <a:latin typeface="Arial Narrow" pitchFamily="34" charset="0"/>
                <a:ea typeface="Calibri" pitchFamily="34" charset="0"/>
                <a:cs typeface="Arial" pitchFamily="34" charset="0"/>
              </a:rPr>
              <a:t>polycopié.</a:t>
            </a:r>
            <a:endPar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N.B</a:t>
            </a:r>
            <a:r>
              <a:rPr kumimoji="0" lang="fr-FR" sz="2400" b="1"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Tout dossier pr</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sent</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doit comporter  au moins un ou deux articles (selon la variante retenue)</a:t>
            </a:r>
          </a:p>
          <a:p>
            <a:pPr marL="0" marR="0" lvl="0" indent="0" algn="l" defTabSz="914400" rtl="0" eaLnBrk="0" fontAlgn="base" latinLnBrk="0" hangingPunct="0">
              <a:lnSpc>
                <a:spcPct val="100000"/>
              </a:lnSpc>
              <a:spcBef>
                <a:spcPct val="0"/>
              </a:spcBef>
              <a:spcAft>
                <a:spcPct val="0"/>
              </a:spcAft>
              <a:buClrTx/>
              <a:buSzTx/>
              <a:tabLst/>
            </a:pP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o</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ù</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le candidat est premier auteur.</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Les dossiers de demande d</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habilitation universitaire doivent être d</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pos</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s, pour </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tude,</a:t>
            </a:r>
          </a:p>
          <a:p>
            <a:pPr marL="0" marR="0" lvl="0" indent="0" algn="l" defTabSz="914400" rtl="0" eaLnBrk="0" fontAlgn="base" latinLnBrk="0" hangingPunct="0">
              <a:lnSpc>
                <a:spcPct val="100000"/>
              </a:lnSpc>
              <a:spcBef>
                <a:spcPct val="0"/>
              </a:spcBef>
              <a:spcAft>
                <a:spcPct val="0"/>
              </a:spcAft>
              <a:buClrTx/>
              <a:buSzTx/>
              <a:tabLst/>
            </a:pP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au niveau des d</a:t>
            </a:r>
            <a:r>
              <a:rPr kumimoji="0" lang="fr-FR" sz="2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20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partements.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897372" cy="609397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Bibliographie principale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sng" strike="noStrike" cap="none" normalizeH="0" baseline="0" dirty="0" smtClean="0">
                <a:ln>
                  <a:noFill/>
                </a:ln>
                <a:solidFill>
                  <a:srgbClr val="000000"/>
                </a:solidFill>
                <a:effectLst/>
                <a:latin typeface="Calibri" pitchFamily="34" charset="0"/>
                <a:ea typeface="Times New Roman" pitchFamily="18" charset="0"/>
                <a:cs typeface="Arial" pitchFamily="34" charset="0"/>
              </a:rPr>
              <a:t>LEGAULT, G. A</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Professionnalisme et délibération éthique</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Québec,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Presses de l’Université du Québec, 2003, 290 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sng" strike="noStrike" cap="none" normalizeH="0" baseline="0" dirty="0" smtClean="0">
                <a:ln>
                  <a:noFill/>
                </a:ln>
                <a:solidFill>
                  <a:srgbClr val="000000"/>
                </a:solidFill>
                <a:effectLst/>
                <a:latin typeface="Calibri" pitchFamily="34" charset="0"/>
                <a:ea typeface="Times New Roman" pitchFamily="18" charset="0"/>
                <a:cs typeface="Arial" pitchFamily="34" charset="0"/>
              </a:rPr>
              <a:t>MORENCY, M.-A., SIMARD, J.,</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Aux sources de la déontologie québécoise », </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Organisations et territoires</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automne 2004, p. 63-70.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sng" strike="noStrike" cap="none" normalizeH="0" baseline="0" dirty="0" smtClean="0">
                <a:ln>
                  <a:noFill/>
                </a:ln>
                <a:solidFill>
                  <a:srgbClr val="000000"/>
                </a:solidFill>
                <a:effectLst/>
                <a:latin typeface="Calibri" pitchFamily="34" charset="0"/>
                <a:ea typeface="Times New Roman" pitchFamily="18" charset="0"/>
                <a:cs typeface="Arial" pitchFamily="34" charset="0"/>
              </a:rPr>
              <a:t>RACINE, L., LEGAULT, G. A., BÉGIN, L.</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Éthique et ingénierie</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Montréal, </a:t>
            </a:r>
            <a:r>
              <a:rPr kumimoji="0" lang="fr-FR" sz="20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McGraw</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Hill,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1991, 285 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sng" strike="noStrike" cap="none" normalizeH="0" baseline="0" dirty="0" smtClean="0">
                <a:ln>
                  <a:noFill/>
                </a:ln>
                <a:solidFill>
                  <a:srgbClr val="000000"/>
                </a:solidFill>
                <a:effectLst/>
                <a:latin typeface="Calibri" pitchFamily="34" charset="0"/>
                <a:ea typeface="Times New Roman" pitchFamily="18" charset="0"/>
                <a:cs typeface="Arial" pitchFamily="34" charset="0"/>
              </a:rPr>
              <a:t>SIROUX, D.</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 </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Déontologie</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 dans M. Canto-</a:t>
            </a:r>
            <a:r>
              <a:rPr kumimoji="0" lang="fr-FR" sz="20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Sperber</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fr-FR" sz="20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dir</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Dictionnaire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d’éthique et de philosophie morale</a:t>
            </a:r>
            <a:r>
              <a:rPr kumimoji="0" lang="fr-F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Paris, Quadrige, 2004, p. 474-477.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sng" strike="noStrike" cap="none" normalizeH="0" baseline="0" dirty="0" smtClean="0">
                <a:ln>
                  <a:noFill/>
                </a:ln>
                <a:solidFill>
                  <a:srgbClr val="000000"/>
                </a:solidFill>
                <a:effectLst/>
                <a:latin typeface="Arial" pitchFamily="34" charset="0"/>
                <a:ea typeface="Calibri" pitchFamily="34" charset="0"/>
                <a:cs typeface="Arial" pitchFamily="34" charset="0"/>
              </a:rPr>
              <a:t>ETIENNE VERGES</a:t>
            </a:r>
            <a:r>
              <a:rPr kumimoji="0" lang="fr-FR" sz="2000" b="0" i="1"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fr-FR"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Ethique et déontologie de la recherche scientifique </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1" u="none" strike="noStrike" cap="none" normalizeH="0" baseline="0" dirty="0" smtClean="0">
                <a:ln>
                  <a:noFill/>
                </a:ln>
                <a:solidFill>
                  <a:srgbClr val="000000"/>
                </a:solidFill>
                <a:effectLst/>
                <a:latin typeface="Arial" pitchFamily="34" charset="0"/>
                <a:ea typeface="Calibri" pitchFamily="34" charset="0"/>
                <a:cs typeface="Arial" pitchFamily="34" charset="0"/>
              </a:rPr>
              <a:t>UN SYSTEME NORMATIF COMMUNAUTAIRE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Directeur du Groupe de recherche « Droit et Sciences » (CRJ-EA 1965).</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Directeur du Réseau Droit, Sciences et Techniques (GDR – CNRS 3178).</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285728"/>
            <a:ext cx="9144000" cy="5429639"/>
          </a:xfrm>
          <a:prstGeom prst="rect">
            <a:avLst/>
          </a:prstGeom>
          <a:noFill/>
          <a:ln w="9525">
            <a:noFill/>
            <a:miter lim="800000"/>
            <a:headEnd/>
            <a:tailEnd/>
          </a:ln>
          <a:effectLst/>
        </p:spPr>
        <p:txBody>
          <a:bodyPr vert="horz" wrap="square" lIns="114264" tIns="126960" rIns="114264"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Les termes</a:t>
            </a:r>
            <a:r>
              <a:rPr kumimoji="0" lang="fr-FR" sz="36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"éthique" et "déontologie"</a:t>
            </a:r>
            <a:r>
              <a:rPr kumimoji="0" lang="fr-FR" sz="36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peuvent paraître identiques mais  leurs sens diffèrent. Il existe en effet une nuance qui fait que l'éthique et la déontologie ne signifient pas la même chose, bien qu'ils soient des termes complémentaires.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Comment établir la différence entre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éthique et déontologie ?</a:t>
            </a:r>
            <a:endParaRPr kumimoji="0" lang="fr-FR" sz="36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14282" y="142852"/>
            <a:ext cx="57856029" cy="5768193"/>
          </a:xfrm>
          <a:prstGeom prst="rect">
            <a:avLst/>
          </a:prstGeom>
          <a:noFill/>
          <a:ln w="9525">
            <a:noFill/>
            <a:miter lim="800000"/>
            <a:headEnd/>
            <a:tailEnd/>
          </a:ln>
          <a:effectLst/>
        </p:spPr>
        <p:txBody>
          <a:bodyPr vert="horz" wrap="square" lIns="114264" tIns="126960" rIns="114264" bIns="38088"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333333"/>
                </a:solidFill>
                <a:effectLst/>
                <a:latin typeface="Cambria" pitchFamily="18" charset="0"/>
                <a:ea typeface="Times New Roman" pitchFamily="18" charset="0"/>
                <a:cs typeface="Times New Roman" pitchFamily="18" charset="0"/>
              </a:rPr>
              <a:t>                                                                 </a:t>
            </a:r>
            <a:r>
              <a:rPr kumimoji="0" lang="fr-FR" sz="3600" b="1" i="0" u="none" strike="noStrike" cap="none" normalizeH="0" baseline="0" dirty="0" smtClean="0">
                <a:ln>
                  <a:noFill/>
                </a:ln>
                <a:solidFill>
                  <a:srgbClr val="333333"/>
                </a:solidFill>
                <a:effectLst/>
                <a:latin typeface="Cambria" pitchFamily="18" charset="0"/>
                <a:ea typeface="Times New Roman" pitchFamily="18" charset="0"/>
                <a:cs typeface="Times New Roman" pitchFamily="18" charset="0"/>
              </a:rPr>
              <a:t> </a:t>
            </a:r>
            <a:r>
              <a:rPr kumimoji="0" lang="fr-FR" sz="3600" b="1" i="0" u="none" strike="noStrike" cap="none" normalizeH="0" baseline="0" dirty="0" smtClean="0">
                <a:ln>
                  <a:noFill/>
                </a:ln>
                <a:effectLst/>
                <a:latin typeface="Cambria" pitchFamily="18" charset="0"/>
                <a:ea typeface="Times New Roman" pitchFamily="18" charset="0"/>
                <a:cs typeface="Times New Roman" pitchFamily="18" charset="0"/>
              </a:rPr>
              <a:t>Éthique</a:t>
            </a:r>
          </a:p>
          <a:p>
            <a:pPr marL="0" marR="0" lvl="0" indent="0" defTabSz="914400" rtl="0"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mot </a:t>
            </a:r>
            <a:r>
              <a:rPr kumimoji="0" lang="fr-FR" sz="28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Éthique</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vient du Grec </a:t>
            </a:r>
            <a:r>
              <a:rPr kumimoji="0" lang="fr-FR" sz="28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Ethos</a:t>
            </a:r>
            <a:r>
              <a:rPr kumimoji="0" lang="fr-FR"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qui fait référence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 </a:t>
            </a:r>
            <a:r>
              <a:rPr kumimoji="0" lang="fr-FR"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comportement et au caractère d'un individu,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sa manière d'être en général.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C'est aujourd'hui une branche de la philosophie qui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étudie l'ensemble des normes morales qui influencent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nos actions et leur fondement.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C'est en quelques sortes la science de la morale qui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essai de définir ce qui est bien et ce qui est mal.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finalité de l'éthique est de définir les comportements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 hommes dans le but d'obtenir une société idéale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et le bonheur de tous.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42843" y="0"/>
            <a:ext cx="9001157" cy="6876189"/>
          </a:xfrm>
          <a:prstGeom prst="rect">
            <a:avLst/>
          </a:prstGeom>
          <a:noFill/>
          <a:ln w="9525">
            <a:noFill/>
            <a:miter lim="800000"/>
            <a:headEnd/>
            <a:tailEnd/>
          </a:ln>
          <a:effectLst/>
        </p:spPr>
        <p:txBody>
          <a:bodyPr vert="horz" wrap="square" lIns="114264" tIns="126960" rIns="114264"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Déontologie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mot </a:t>
            </a:r>
            <a:r>
              <a:rPr kumimoji="0" lang="fr-FR" sz="32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Déontologie</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nous vient lui aussi du grec,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plus précisément du mot </a:t>
            </a:r>
            <a:r>
              <a:rPr kumimoji="0" lang="fr-FR" sz="3200" b="0" i="1" strike="noStrike" cap="none" normalizeH="0" baseline="0" dirty="0" err="1" smtClean="0">
                <a:ln>
                  <a:noFill/>
                </a:ln>
                <a:solidFill>
                  <a:srgbClr val="FF0000"/>
                </a:solidFill>
                <a:effectLst/>
                <a:latin typeface="Arial" pitchFamily="34" charset="0"/>
                <a:ea typeface="Times New Roman" pitchFamily="18" charset="0"/>
                <a:cs typeface="Arial" pitchFamily="34" charset="0"/>
              </a:rPr>
              <a:t>deontos</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qui signifie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devoir</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C'est une branche de l'éthique qui établit 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fondements des devoirs d'une personne en fonction de la morale.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déontologie s'applique au monde professionnel en</a:t>
            </a:r>
            <a:r>
              <a:rPr kumimoji="0" lang="fr-FR" sz="3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établissant une série de règles et de devoirs auxquels sont soumis les membres d'une même activité professionnelle ou d'un corps de métier.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pPr lvl="0" eaLnBrk="0" fontAlgn="base" hangingPunct="0">
              <a:spcBef>
                <a:spcPct val="0"/>
              </a:spcBef>
              <a:spcAft>
                <a:spcPct val="0"/>
              </a:spcAft>
            </a:pPr>
            <a:endPar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pPr>
            <a:endPar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pPr>
            <a:endParaRPr lang="fr-FR" sz="3200" dirty="0">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À la différence de </a:t>
            </a:r>
            <a:r>
              <a:rPr kumimoji="0" lang="fr-FR"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l'éthique professionnelle</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lvl="0" algn="just" eaLnBrk="0" fontAlgn="base" hangingPunct="0">
              <a:spcBef>
                <a:spcPct val="0"/>
              </a:spcBef>
              <a:spcAft>
                <a:spcPct val="0"/>
              </a:spcAft>
            </a:pP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qui définit ce qu'un individu particulier estime comme moralement correct dans sa profession, </a:t>
            </a:r>
          </a:p>
          <a:p>
            <a:pPr lvl="0" algn="just" eaLnBrk="0" fontAlgn="base" hangingPunct="0">
              <a:spcBef>
                <a:spcPct val="0"/>
              </a:spcBef>
              <a:spcAft>
                <a:spcPct val="0"/>
              </a:spcAft>
            </a:pPr>
            <a:r>
              <a:rPr kumimoji="0" lang="fr-FR"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déontologie professionnelle</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est un code de conduite qui s'applique à </a:t>
            </a:r>
            <a:r>
              <a:rPr kumimoji="0" lang="fr-FR"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tous les professionnels</a:t>
            </a:r>
            <a:r>
              <a:rPr kumimoji="0" lang="fr-FR"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lang="fr-FR" sz="32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517</TotalTime>
  <Words>1580</Words>
  <Application>Microsoft Office PowerPoint</Application>
  <PresentationFormat>Affichage à l'écran (4:3)</PresentationFormat>
  <Paragraphs>359</Paragraphs>
  <Slides>44</Slides>
  <Notes>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Débit</vt:lpstr>
      <vt:lpstr>Ethique et déontologie  de la recherche                  Par Mouloud Abdelli</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Ethique et déontologie de la recherche</dc:title>
  <dc:creator>Mes documents</dc:creator>
  <cp:lastModifiedBy>Mes documents</cp:lastModifiedBy>
  <cp:revision>72</cp:revision>
  <dcterms:created xsi:type="dcterms:W3CDTF">2017-04-17T11:04:37Z</dcterms:created>
  <dcterms:modified xsi:type="dcterms:W3CDTF">2017-04-30T11:43:00Z</dcterms:modified>
</cp:coreProperties>
</file>